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036015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00B8D4"/>
                </a:solidFill>
                <a:latin typeface="Calibri"/>
              </a:rPr>
              <a:t>AGENTIC COMMERCE FRAMEWORK®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286000"/>
            <a:ext cx="10360152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400" b="1" i="0">
                <a:solidFill>
                  <a:srgbClr val="FFFFFF"/>
                </a:solidFill>
                <a:latin typeface="Calibri"/>
              </a:rPr>
              <a:t>Gouverner l'autonomie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566160"/>
            <a:ext cx="10360152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 i="0">
                <a:solidFill>
                  <a:srgbClr val="C7D3E2"/>
                </a:solidFill>
                <a:latin typeface="Calibri"/>
              </a:rPr>
              <a:t>La gouvernance des agents IA, expliquée et outillée</a:t>
            </a:r>
          </a:p>
        </p:txBody>
      </p:sp>
      <p:sp>
        <p:nvSpPr>
          <p:cNvPr id="6" name="Rectangle 5"/>
          <p:cNvSpPr/>
          <p:nvPr/>
        </p:nvSpPr>
        <p:spPr>
          <a:xfrm>
            <a:off x="5733288" y="4343400"/>
            <a:ext cx="73152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4663440"/>
            <a:ext cx="1036015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8FA3B8"/>
                </a:solidFill>
                <a:latin typeface="Calibri"/>
              </a:rPr>
              <a:t>Compagnon du livre « La Souveraineté Agentique » — Vincent Dorange · Édition 2026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Architecture · Couche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10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Gouvernance &amp; souveraineté — le DDAO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Qui décide, qui répond, au nom de quelles valeurs.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Mandats, rôles, souveraineté des données.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DDAO : fonction redevable, droit d'opposition motivé.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Profil senior — double expérience métier + tech/droit.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Capacité à dire NON à la Direction.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La couche qui rend tout le reste opposable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Architecture · Couche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11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Politique de décision — les 4 niveaux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Suggestif — l'agent propose, l'humain décide et exécute.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Co-décision — décision conjointe agent + humain avant action.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Autonome supervisé — l'agent agit, l'humain contrôle et peut stopper.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Autonome — l'agent agit seul dans un périmètre borné.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Niveau fixé décision par décision, jamais en bloc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Architecture · Couche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12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Agents — l'agent propose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Les agents perçoivent, raisonnent, proposent.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Toujours dans le périmètre fixé en amont.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L'agent propose, l'humain décide.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Tout agent s'annonce comme agent.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Un propriétaire humain nommé pour chaque agent.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Jamais d'exécution sensible sans validation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Architecture · Couche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13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Exécution &amp; supervision — + kill switch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L'action dans le monde réel, tracée et surveillée.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Journalisation, alertes, kill switch.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Toute décision ajoutée, jamais effacée ni modifiée.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Auditable et opposable juridiquement.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La couche qui exécute et rend des comptes.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Registre des décisions append-only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Le Toolkit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14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371600"/>
            <a:ext cx="109728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0" b="1" i="0">
                <a:solidFill>
                  <a:srgbClr val="153A5A"/>
                </a:solidFill>
                <a:latin typeface="Calibri"/>
              </a:rPr>
              <a:t>17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3383280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4000" b="1" i="0">
                <a:solidFill>
                  <a:srgbClr val="FFFFFF"/>
                </a:solidFill>
                <a:latin typeface="Calibri"/>
              </a:rPr>
              <a:t>Le toolkit — 17 fiches opérationnelles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4389120"/>
            <a:ext cx="10058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800" b="0" i="0">
                <a:solidFill>
                  <a:srgbClr val="C7D3E2"/>
                </a:solidFill>
                <a:latin typeface="Calibri"/>
              </a:rPr>
              <a:t>Du premier diagnostic au registre des décisions : ACF-00 → ACF-16, à imprimer et remplir.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Le Toolkit · Diagnostic &amp; cadrage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15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Étape 1 — diagnostiquer &amp; cadrer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ACF-00 Score de Souveraineté — mesurer sa dépendance sur 4 dimensions.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ACF-01 Carte Décisionnelle — cartographier décisions et niveau d'autonomie.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ACF-02 Matrice de Criticité — scorer chaque décision pour savoir jusqu'où déléguer.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On ne délègue que ce qu'on a d'abord mesuré et cartographié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Le Toolkit · Déploiement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16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Étape 2 — déployer un agent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ACF-03 Constitution Agentique — identité, principes, zones interdites.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ACF-04 Fiche Agent — décrire un agent concret, supervisable, opposable.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ACF-05 Supervision &amp; Gouvernance — surveiller KPI, dérives, conformité.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ACF-06 Kill Switch — arrêter immédiatement un agent en dérive.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ACF-07 Dossier Premier Agent — rassembler le cadrage avant lancement.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Le Toolkit · Supervision &amp; audit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17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Étape 3 — superviser &amp; auditer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ACF-08 Registre des Décisions — journaliser chaque décision importante.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ACF-09 Plan d'Action &amp; Amélioration — incidents/audits vers actions correctives.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ACF-10 Audit Gouvernance 30 Jours — maturité sur 8 domaines.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ACF-11 Évaluation des Risques — probabilité × gravité.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ACF-12 Mandat d'Agent — périmètre opposable et autonomie déléguée.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Le Toolkit · Pédagogie &amp; principes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18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Pour la classe — enseigner &amp; pratiquer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ACF-13 Cas Pratique Guidé — appliquer le framework à un scénario réel.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ACF-14 Guide Enseignant — animer, corriger, évaluer des ateliers.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ACF-15 Simulation de Gouvernance — décider et arbitrer sous pression.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ACF-16 Responsabilité par Design — 5 piliers dès la conception.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Fil rouge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19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Un fil rouge — de bout en bout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Lendari, PME e-commerce, déploie un agent SAV.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Camille Roussel (DDAO) cadre : score, criticité, mandat.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Agent « Margaux » : remboursement ≤ 100 € en autonome supervisé.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Au-delà de 100 € → co-décision ; incident → kill switch.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13 exemples remplis déroulent le cas de bout en bout.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Les exemples « fil rouge » sont fournis remplis dans le manuel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02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Le problème : l'autonomie sans gouvernance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Un agent IA décide et agit seul — ce n'est pas un chatbot.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Il peut dériver à la vitesse de la machine.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Dommage juridique, éthique, financier, réputationnel en secondes.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L'enjeu : encadrer l'autonomie sans la tuer.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Question centrale : qui décide quand l'agent décide ?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Sanctions AI Act jusqu'à 7 % du chiffre d'affaires mondial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Pour commencer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20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Commencer cette semaine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1 · Diagnostiquer — ACF-00 et ACF-01 sur un cas réel.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2 · Cadrer un agent — Constitution + Fiche Agent + Mandat (autonomie décision par décision).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3 · Superviser — Registre, kill switch, audit 30 jours.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Framework et fiches libres pour l'enseignement non lucratif ; entreprise sous contrat.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Téléchargement HD : acfstandard.com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03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La métatechnologie — pourquoi maintenant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L'IA n'est pas un produit de plus.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Métatechnologie : la technologie derrière la technologie.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Elle-même productrice d'outils et de plateformes.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Elle redistribue le pouvoir de décider.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Agir maintenant, avant que la décision soit captée.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Mustafa Suleyman — The Coming Wave, 2023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04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Deux modèles — laisser-faire vs contrôle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Plateforme (US) : vitesse, capital, effets de réseau.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Risque : dépendance, captation de la décision.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Centralisé (Chine) : IA pilotée par la puissance publique.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Risque : surveillance, rigidité, individu subordonné.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Deux impasses pour la souveraineté.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05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La troisième voie européenne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La souveraineté par le droit et le design.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RGPD, AI Act, souveraineté décisionnelle.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Autonomie déléguée, mais gouvernée et réversible.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Lignée ISN × iDFRights — Benhamou, Cavada.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Outiller la doctrine, sinon elle reste un vœu.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Un standard ouvert pour les écoles — la valeur reste protégée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06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Les 4 nouvelles lois de la robotique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1 · L'IA complète les professionnels, ne les remplace pas.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2 · L'IA ne contrefait jamais l'humanité.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3 · L'IA n'intensifie pas la course aux armements.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4 · L'IA indique toujours créateurs et responsables.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Protéger les sociétés de la concentration de pouvoir.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Frank Pasquale — New Laws of Robotics, Harvard 2020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07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Souveraineté agentique — la définition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Savoir à tout moment qui décide réellement.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Quand des agents agissent à votre place.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Capacité de l'organisation — et de l'État.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L'humain garde l'arbitrage et la correction.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Une autonomie toujours réversible.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Doctrine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08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AI Act &amp; responsabilité par design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Loi européenne sur l'IA, en vigueur depuis 2024.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Responsabilité personnelle du dirigeant engagée.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Responsabilité intégrée dès la conception, pas après.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Un principe sans outil n'engage personne.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Systèmes à haut risque : expertise juridique indispensable.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Jusqu'à 7 % du CA mondial en sanction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1F3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4008"/>
          </a:xfrm>
          <a:prstGeom prst="rect">
            <a:avLst/>
          </a:prstGeom>
          <a:solidFill>
            <a:srgbClr val="00B8D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384048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200" b="1" i="0">
                <a:solidFill>
                  <a:srgbClr val="00B8D4"/>
                </a:solidFill>
                <a:latin typeface="Calibri"/>
              </a:rPr>
              <a:t>ACF · Architecture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0" y="384048"/>
            <a:ext cx="240487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200" b="1" i="0">
                <a:solidFill>
                  <a:srgbClr val="8FA3B8"/>
                </a:solidFill>
                <a:latin typeface="Calibri"/>
              </a:rPr>
              <a:t>09 /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841248"/>
            <a:ext cx="109728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3000" b="1" i="0">
                <a:solidFill>
                  <a:srgbClr val="FFFFFF"/>
                </a:solidFill>
                <a:latin typeface="Calibri"/>
              </a:rPr>
              <a:t>Les 4 couches de la gouvernance</a:t>
            </a:r>
          </a:p>
        </p:txBody>
      </p:sp>
      <p:sp>
        <p:nvSpPr>
          <p:cNvPr id="6" name="Rectangle 5"/>
          <p:cNvSpPr/>
          <p:nvPr/>
        </p:nvSpPr>
        <p:spPr>
          <a:xfrm>
            <a:off x="658368" y="1810512"/>
            <a:ext cx="640080" cy="45720"/>
          </a:xfrm>
          <a:prstGeom prst="rect">
            <a:avLst/>
          </a:prstGeom>
          <a:solidFill>
            <a:srgbClr val="D4AF3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103120"/>
            <a:ext cx="109728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Couche 1 · Gouvernance &amp; souveraineté — qui décide, qui répond.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Couche 2 · Politique de décision — ce qui est agentifiable.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Couche 3 · Agents — ils perçoivent, raisonnent, proposent.</a:t>
            </a:r>
          </a:p>
          <a:p>
            <a:pPr>
              <a:spcAft>
                <a:spcPts val="700"/>
              </a:spcAft>
            </a:pPr>
            <a:r>
              <a:rPr sz="1800" b="0" i="0">
                <a:solidFill>
                  <a:srgbClr val="C7D3E2"/>
                </a:solidFill>
                <a:latin typeface="Calibri"/>
              </a:rPr>
              <a:t>▸  Couche 4 · Exécution &amp; supervision — l'action tracée, réversible.</a:t>
            </a:r>
          </a:p>
          <a:p>
            <a:pPr>
              <a:spcBef>
                <a:spcPts val="1000"/>
              </a:spcBef>
            </a:pPr>
            <a:r>
              <a:rPr sz="1400" b="1" i="0">
                <a:solidFill>
                  <a:srgbClr val="00B8D4"/>
                </a:solidFill>
                <a:latin typeface="Calibri"/>
              </a:rPr>
              <a:t>Chaque décision descend la pile et passe un arbitrage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" y="64008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 b="1" i="0">
                <a:solidFill>
                  <a:srgbClr val="00B8D4"/>
                </a:solidFill>
                <a:latin typeface="Calibri"/>
              </a:rPr>
              <a:t>ACF® · AGENTIC COMMERCE FRAMEWORK®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03920" y="6400800"/>
            <a:ext cx="3044952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00B8D4"/>
                </a:solidFill>
                <a:latin typeface="Calibri"/>
              </a:rPr>
              <a:t>acfstandard.com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