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slideMasters/slideMaster16.xml" ContentType="application/vnd.openxmlformats-officedocument.presentationml.slideMaster+xml"/>
  <Override PartName="/ppt/slides/slide16.xml" ContentType="application/vnd.openxmlformats-officedocument.presentationml.slide+xml"/>
  <Override PartName="/ppt/slideMasters/slideMaster17.xml" ContentType="application/vnd.openxmlformats-officedocument.presentationml.slideMaster+xml"/>
  <Override PartName="/ppt/slides/slide17.xml" ContentType="application/vnd.openxmlformats-officedocument.presentationml.slide+xml"/>
  <Override PartName="/ppt/slideMasters/slideMaster18.xml" ContentType="application/vnd.openxmlformats-officedocument.presentationml.slideMaster+xml"/>
  <Override PartName="/ppt/slides/slide18.xml" ContentType="application/vnd.openxmlformats-officedocument.presentationml.slide+xml"/>
  <Override PartName="/ppt/slideMasters/slideMaster19.xml" ContentType="application/vnd.openxmlformats-officedocument.presentationml.slideMaster+xml"/>
  <Override PartName="/ppt/slides/slide19.xml" ContentType="application/vnd.openxmlformats-officedocument.presentationml.slide+xml"/>
  <Override PartName="/ppt/slideMasters/slideMaster20.xml" ContentType="application/vnd.openxmlformats-officedocument.presentationml.slideMaster+xml"/>
  <Override PartName="/ppt/slides/slide20.xml" ContentType="application/vnd.openxmlformats-officedocument.presentationml.slide+xml"/>
  <Override PartName="/ppt/slideMasters/slideMaster21.xml" ContentType="application/vnd.openxmlformats-officedocument.presentationml.slideMaster+xml"/>
  <Override PartName="/ppt/slides/slide21.xml" ContentType="application/vnd.openxmlformats-officedocument.presentationml.slide+xml"/>
  <Override PartName="/ppt/slideMasters/slideMaster22.xml" ContentType="application/vnd.openxmlformats-officedocument.presentationml.slideMaster+xml"/>
  <Override PartName="/ppt/slides/slide22.xml" ContentType="application/vnd.openxmlformats-officedocument.presentationml.slide+xml"/>
  <Override PartName="/ppt/slideMasters/slideMaster23.xml" ContentType="application/vnd.openxmlformats-officedocument.presentationml.slideMaster+xml"/>
  <Override PartName="/ppt/slides/slide23.xml" ContentType="application/vnd.openxmlformats-officedocument.presentationml.slide+xml"/>
  <Override PartName="/ppt/slideMasters/slideMaster24.xml" ContentType="application/vnd.openxmlformats-officedocument.presentationml.slideMaster+xml"/>
  <Override PartName="/ppt/slides/slide24.xml" ContentType="application/vnd.openxmlformats-officedocument.presentationml.slide+xml"/>
  <Override PartName="/ppt/slideMasters/slideMaster25.xml" ContentType="application/vnd.openxmlformats-officedocument.presentationml.slideMaster+xml"/>
  <Override PartName="/ppt/slides/slide25.xml" ContentType="application/vnd.openxmlformats-officedocument.presentationml.slide+xml"/>
  <Override PartName="/ppt/slideMasters/slideMaster26.xml" ContentType="application/vnd.openxmlformats-officedocument.presentationml.slideMaster+xml"/>
  <Override PartName="/ppt/slides/slide26.xml" ContentType="application/vnd.openxmlformats-officedocument.presentationml.slide+xml"/>
  <Override PartName="/ppt/slideMasters/slideMaster27.xml" ContentType="application/vnd.openxmlformats-officedocument.presentationml.slideMaster+xml"/>
  <Override PartName="/ppt/slides/slide27.xml" ContentType="application/vnd.openxmlformats-officedocument.presentationml.slide+xml"/>
  <Override PartName="/ppt/slideMasters/slideMaster28.xml" ContentType="application/vnd.openxmlformats-officedocument.presentationml.slideMaster+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notesMasterIdLst>
    <p:notesMasterId r:id="rId30"/>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notesMaster" Target="notesMasters/notesMaster1.xml"/><Relationship Id="rId31" Type="http://schemas.openxmlformats.org/officeDocument/2006/relationships/presProps" Target="presProps.xml"/><Relationship Id="rId32" Type="http://schemas.openxmlformats.org/officeDocument/2006/relationships/viewProps" Target="viewProps.xml"/><Relationship Id="rId33" Type="http://schemas.openxmlformats.org/officeDocument/2006/relationships/theme" Target="theme/theme1.xml"/><Relationship Id="rId34"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1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6.xml"/>
		</Relationships>
</file>

<file path=ppt/notesSlides/_rels/notesSlide1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7.xml"/>
		</Relationships>
</file>

<file path=ppt/notesSlides/_rels/notesSlide1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8.xml"/>
		</Relationships>
</file>

<file path=ppt/notesSlides/_rels/notesSlide1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9.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2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0.xml"/>
		</Relationships>
</file>

<file path=ppt/notesSlides/_rels/notesSlide2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1.xml"/>
		</Relationships>
</file>

<file path=ppt/notesSlides/_rels/notesSlide2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2.xml"/>
		</Relationships>
</file>

<file path=ppt/notesSlides/_rels/notesSlide2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3.xml"/>
		</Relationships>
</file>

<file path=ppt/notesSlides/_rels/notesSlide2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4.xml"/>
		</Relationships>
</file>

<file path=ppt/notesSlides/_rels/notesSlide2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5.xml"/>
		</Relationships>
</file>

<file path=ppt/notesSlides/_rels/notesSlide2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6.xml"/>
		</Relationships>
</file>

<file path=ppt/notesSlides/_rels/notesSlide2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7.xml"/>
		</Relationships>
</file>

<file path=ppt/notesSlides/_rels/notesSlide2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8.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d'ouverture. Présenter l'objectif : en 30 min, donner aux participants les bases pour comprendre la gouvernance IA, le cadre AI Act, et le framework ACF. Indiquer que cette intro est un complément du livre 'La Souveraineté Agentique' qui peut être lu en aval.</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L'erreur fréquente : 'on a jusqu'en 2026/2027'. FAUX. Les pratiques interdites sont déjà sanctionnables depuis février 2025. Si vous faites de la reconnaissance d'émotions au travail, vous êtes hors-la-loi maintenant. Et la gouvernance des modèles à usage général s'applique depuis août 2025. Donc pour 2026, il y a déjà 2 paliers d'obligations actifs.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L'arrêt Schufa change la donne. Avant : 'on met un humain en bout de chaîne, donc art. 22 ne s'applique pas'. Après : 'si l'humain approuve mécaniquement, c'est une décision automatisée'. Cela touche TOUS les systèmes de scoring (recrutement, crédit, assurance, fraude) et tous les agents en mode 'co-pilote' où l'humain valide à plus de 80-90%.</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régimes. Aucun agent un peu sérieux n'est concerné par un seul. Un agent SOC bancaire = AI Act + DORA + NIS2 + RGPD. Un agent supply chain = CS3D + Sapin 2 + RGPD + AI Act. La compétence du DDAO n'est pas de connaître chaque règlement par cœur — c'est de savoir lequel s'applique à quel agent et de cartographier les obligations cumulées.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 passage de l'amende entreprise à la responsabilité personnelle dirigeant est récent. Lafarge est la jurisprudence-clé : des dirigeants pénalement poursuivis pour avoir 'laissé faire' des opérations risquées. Transposé à l'IA agentique : déployer un agent autonome sans red team scénarios extrêmes ni Kill Switch documenté pourrait basculer en 'défaut caractérisé de précaution' (art. 121-3 CP). C'est exactement le sujet du cas F4-C1 Heritage &amp; Partners.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ACF tient en 4 mouvements continus, pas en 4 cases statiques. Ce ne sont pas des étapes successives — ce sont des disciplines parallèles qui se renforcent. Tout le toolkit (16 fiches) opérationnalise ces 4 mouvements. Pivot : le DDAO traverse les 4 dimensions — il cartographie ce qu'il faut surveiller, valide les mandats, supervise au quotidien, et active l'arrêt si nécessaire. La phrase clé en bas synthétise toute la posture ACF.</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L'erreur classique : penser ces 3 niveaux comme une hiérarchie de maturité ('on commence à Contrôlé, on monte à Délégué'). FAUX. Les 3 niveaux coexistent dans toute organisation : on peut avoir l'agent A en Délégué (génération rapport hebdo) et l'agent B en Interdit (décision de licenciement) en même temps. Le choix dépend de la criticité de chaque décision, pas du niveau global de maturité de l'organisation.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Cette matrice est l'outil ACF-02. Insister sur l'asymétrie : un impact élevé suffit à interdire, même si la complexité est faible. Pourquoi ? Parce que la simplicité de la décision n'enlève pas la gravité du dommage potentiel. Exemple : 'envoyer un email à 100 000 clients' est techniquement simple, mais l'impact réputationnel justifie de garder l'humain dans la boucle.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rôles. La grande nouveauté ACF est le DDAO — c'est la fonction qui n'existait pas avant et qui devient indispensable. Les 5 autres rôles existent déjà dans la plupart des organisations matures (Risk, Compliance, etc.) — mais ils ne se parlent pas spontanément autour des agents. Le DDAO est le 'tissu conjonctif' qui les fait converger.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Slide-clé du deck. Le DDAO est l'innovation pédagogique d'ACF — autant en parler. Insister sur 3 points : (1) le rattachement n'est PAS au DG (sinon conflit d'intérêt structurel), (2) le profil est rare (peu de gens combinent expertise métier + capacité à dire NON), (3) la fonction n'existe pas encore comme métier établi en 2026 — vos étudiants peuvent en faire une carrière. Mention spéciale : les cas pédagogiques F4-C1 (DDAO absent = défaut systémique) et F3-C1 (DDAO du Conseil = innovation gouvernance) illustrent les deux extrêmes.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C'est le cycle prévu par la fiche ACF-15 — la fiche de simulation. Très concret pour un atelier en classe : le prof injecte un événement (ex : 'l'agent vient de prendre une décision X', 'le journal Le Monde appelle, que dit-on ?') et les étudiants doivent dérouler les 6 étapes en distribuant les rôles.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Insister sur le saut qualitatif : ce n'est pas 'plus d'IA' mais 'IA qui décide et agit'. C'est ce changement qui rend nécessaire la gouvernance — on n'a pas besoin de gouvernance pour un assistant qui répond, on en a besoin pour un agent qui agit. Demander à la salle : 'Qui parmi vous a déjà laissé un agent exécuter une action sans validation ?' (Sondage main levée — généralement 30-50%, ce qui prouve que le sujet est déjà là.)</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Constitution est l'équivalent d'une charte / mandat. Elle se signe par 4 responsables (métier, technique, compliance, gouvernance). Sans elle, en cas d'incident, on n'a aucun document de référence pour évaluer si l'agent a fait ce qu'il était censé faire — on est dans le flou juridique total.</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 Kill Switch n'est pas un seul bouton — c'est un protocole. Avec accès clairement défini (qui peut activer), SLA d'arrêt (60 sec), niveaux d'escalade (par agent / par catégorie / global). Test mensuel obligatoire — sinon le jour où on en a besoin, il ne marche pas. Référence : Knight Capital n'avait pas de Kill Switch testé.</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 Registre est l'équivalent d'un livre journal comptable mais pour les décisions agentiques. Exigence DORA + AI Act + RGPD + bonnes pratiques fiduciaires. Signe distinctif : il est append-only, horodaté, signé cryptographiquement si possible. Sans Registre, en cas de procès, le DG ne peut pas démontrer sa diligence — comme dans le cas Heritage &amp; Partners (F4-C1).</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16 fiches au total (00 à 15) — chaque fiche est une page A4 prête à imprimer + zone de remplissage. Le toolkit est diffusé GRATUITEMENT avec le livre. La logique freemium : framework gratuit pour propager le standard, outils en ligne (acfstandard.com) réservés aux entreprises clientes sous contrat.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Cas dramatique pour fixer les enjeux. Faire sentir 3 choses : (1) la décision technique d'Argus était valide selon la doctrine AML — sauf qu'elle ne prévoyait pas le scénario rançon, (2) la responsabilité personnelle du DG est en jeu (pas juste l'amende entreprise), (3) l'absence de DDAO devient un argument du parquet — c'est ce qui transforme un incident regrettable en faute organisationnelle. Questions à poser : 'Que feriez-vous à la place d'Édouard ? Démissionner ? Vous défendre ?' Excellent point d'entrée pour discussion.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Trois modes complémentaires. Pour un cours d'introduction : commencer par mode A (analyse écrite, plus accessible). Pour un séminaire avancé : mode B (jeu de rôle ACF-15). Pour un examen final : mode C (soutenance). L'outil de correction Google Sheets est livré avec — il calcule automatiquement les 100 pts par étudiant et produit un bulletin individuel imprimable.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Présenter l'écosystème complet. Insister sur la logique freemium : tout ce qui aide à enseigner est gratuit. Ce qui devient payant : les outils en ligne pour entreprises (Decision Engine, audit IA continu, etc.) — pour rester aligné avec la mission académique, jamais de frais cachés ni de paywall sur les ressources de cours.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Questions à projeter au moment où vous avez 5-10 min de débat. Pas besoin de toutes les traiter. Suggestion : laisser les étudiants choisir celles qui les agacent ou les font réfléchir le plus. Mode efficace : 3 minutes en binôme, puis 2 minutes de restitution salle. Permet de finir sur des arguments vivants plutôt que sur des slides.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de clôture. La citation est la phrase clé du framework — elle synthétise toute la posture ACF. Inviter à poser des questions, à utiliser le toolkit, à partager le retour terrain via acfstandard.com (zone enseignants). Mention bonus : la communauté d'enseignants ACF se construit en 2026 — invitez-les à rejoindre.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Trois incidents, trois échelles. Knight Capital : on perd une banque. Cloudflare : on casse internet. Sleeper Agents : on découvre que les evals pré-déploiement peuvent passer sans empêcher un modèle de basculer. Lien à faire : ce ne sont pas des bugs ponctuels — ce sont des modes de défaillance prévisibles d'un système autonome sans gouvernance.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pivot. Faire une pause. Cette question est volontairement ouverte. La réponse facile (c'est le dirigeant) est juridiquement vraie mais pratiquement insuffisante : si l'agent agit en autonomie en pleine nuit, le DG ne décide pas. La réponse pragmatique (c'est l'agent) est dangereuse : aucune obligation fiduciaire, aucune responsabilité personnelle. Le terrain ACF est précisément cet entre-deux.</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Insister sur l'indissociabilité. Trop souvent, les organisations traitent un seul des 3 enjeux : le DSI traite le business, le RSSI/DPO traite le juridique, le RSE traite l'éthique. Un système agentique force la convergence des 3 — et la fonction du DDAO sera précisément cette convergence.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Pyramide à mémoriser : 4 niveaux, 4 régimes. La majorité des cas qu'on traite est entre haut risque et risque limité. Souligner que la qualification 'haut risque' déclenche un cadre opérationnel lourd (supervision humaine effective art. 14, gestion des risques art. 9, gouvernance des données art. 10, etc.) — pas juste une case à cocher.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Ces 8 catégories sont la liste à passer pour qualifier un projet. Si on est dans une de ces catégories, on entre dans le régime haut risque — peu importe la 'vertu' de l'usage. Exemples concrets à donner : un agent de tri CV (catégorie 4), un agent SOC d'une banque (catégorie 2 — infrastructure financière), un agent éducatif personnel pour collégiens (catégorie 3).</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Ces 7 pratiques sont strictement interdites. À noter : la reconnaissance d'émotions au travail (point 6) concerne directement les outils de monitoring d'engagement employé ou de pulse RH — encore récemment vendus comme 'sentiment analysis'. L'AI Act les a tués en UE. Les sanctions vont jusqu'à 35 M€ ou 7% du CA mondial — sanctions les plus lourdes du droit UE.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Art. 50 souvent sous-estimé. Pourtant : si vous déployez un chatbot client (50.1), vous devez l'annoncer. Si vous utilisez l'IA générative pour produire des visuels marketing (50.2), il faut un marquage. Si vous faites de l'analyse d'émotions sur centre d'appel (50.3), il faut l'information. L'usage du watermarking machine-readable est un nouveau cap technique — peu d'éditeurs s'y conforment encore en 2026.</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E1F3D"/>
        </a:solidFill>
      </p:bgPr>
    </p:bg>
    <p:spTree>
      <p:nvGrpSpPr>
        <p:cNvPr id="1" name=""/>
        <p:cNvGrpSpPr/>
        <p:nvPr/>
      </p:nvGrpSpPr>
      <p:grpSpPr>
        <a:xfrm>
          <a:off x="0" y="0"/>
          <a:ext cx="0" cy="0"/>
          <a:chOff x="0" y="0"/>
          <a:chExt cx="0" cy="0"/>
        </a:xfrm>
      </p:grpSpPr>
      <p:sp>
        <p:nvSpPr>
          <p:cNvPr id="2" name="Shape 0"/>
          <p:cNvSpPr/>
          <p:nvPr/>
        </p:nvSpPr>
        <p:spPr>
          <a:xfrm>
            <a:off x="8046720" y="6126480"/>
            <a:ext cx="4114800" cy="731520"/>
          </a:xfrm>
          <a:prstGeom prst="rect">
            <a:avLst/>
          </a:prstGeom>
          <a:solidFill>
            <a:srgbClr val="00B8D4"/>
          </a:solidFill>
          <a:ln w="12700">
            <a:solidFill>
              <a:srgbClr val="00B8D4"/>
            </a:solidFill>
            <a:prstDash val="solid"/>
          </a:ln>
        </p:spPr>
      </p:sp>
      <p:sp>
        <p:nvSpPr>
          <p:cNvPr id="3" name="Text 1"/>
          <p:cNvSpPr/>
          <p:nvPr/>
        </p:nvSpPr>
        <p:spPr>
          <a:xfrm>
            <a:off x="731520" y="1005840"/>
            <a:ext cx="10058400" cy="365760"/>
          </a:xfrm>
          <a:prstGeom prst="rect">
            <a:avLst/>
          </a:prstGeom>
          <a:noFill/>
          <a:ln/>
        </p:spPr>
        <p:txBody>
          <a:bodyPr wrap="square" lIns="0" tIns="0" rIns="0" bIns="0" rtlCol="0" anchor="ctr"/>
          <a:lstStyle/>
          <a:p>
            <a:pPr indent="0" marL="0">
              <a:buNone/>
            </a:pPr>
            <a:r>
              <a:rPr lang="en-US" sz="1300" b="1" spc="800" kern="0" dirty="0">
                <a:solidFill>
                  <a:srgbClr val="00B8D4"/>
                </a:solidFill>
                <a:latin typeface="Calibri" pitchFamily="34" charset="0"/>
                <a:ea typeface="Calibri" pitchFamily="34" charset="-122"/>
                <a:cs typeface="Calibri" pitchFamily="34" charset="-120"/>
              </a:rPr>
              <a:t>AGENTIC COMMERCE FRAMEWORK</a:t>
            </a:r>
            <a:endParaRPr lang="en-US" sz="1300" dirty="0"/>
          </a:p>
        </p:txBody>
      </p:sp>
      <p:sp>
        <p:nvSpPr>
          <p:cNvPr id="4" name="Text 2"/>
          <p:cNvSpPr/>
          <p:nvPr/>
        </p:nvSpPr>
        <p:spPr>
          <a:xfrm>
            <a:off x="731520" y="1371600"/>
            <a:ext cx="2743200" cy="548640"/>
          </a:xfrm>
          <a:prstGeom prst="rect">
            <a:avLst/>
          </a:prstGeom>
          <a:noFill/>
          <a:ln/>
        </p:spPr>
        <p:txBody>
          <a:bodyPr wrap="square" lIns="0" tIns="0" rIns="0" bIns="0" rtlCol="0" anchor="ctr"/>
          <a:lstStyle/>
          <a:p>
            <a:pPr indent="0" marL="0">
              <a:buNone/>
            </a:pPr>
            <a:r>
              <a:rPr lang="en-US" sz="3000" b="1" dirty="0">
                <a:solidFill>
                  <a:srgbClr val="FFFFFF"/>
                </a:solidFill>
                <a:latin typeface="Calibri" pitchFamily="34" charset="0"/>
                <a:ea typeface="Calibri" pitchFamily="34" charset="-122"/>
                <a:cs typeface="Calibri" pitchFamily="34" charset="-120"/>
              </a:rPr>
              <a:t>ACF®</a:t>
            </a:r>
            <a:endParaRPr lang="en-US" sz="3000" dirty="0"/>
          </a:p>
        </p:txBody>
      </p:sp>
      <p:sp>
        <p:nvSpPr>
          <p:cNvPr id="5" name="Text 3"/>
          <p:cNvSpPr/>
          <p:nvPr/>
        </p:nvSpPr>
        <p:spPr>
          <a:xfrm>
            <a:off x="731520" y="2286000"/>
            <a:ext cx="10515600" cy="1280160"/>
          </a:xfrm>
          <a:prstGeom prst="rect">
            <a:avLst/>
          </a:prstGeom>
          <a:noFill/>
          <a:ln/>
        </p:spPr>
        <p:txBody>
          <a:bodyPr wrap="square" lIns="0" tIns="0" rIns="0" bIns="0" rtlCol="0" anchor="ctr"/>
          <a:lstStyle/>
          <a:p>
            <a:pPr indent="0" marL="0">
              <a:buNone/>
            </a:pPr>
            <a:r>
              <a:rPr lang="en-US" sz="5400" b="1" dirty="0">
                <a:solidFill>
                  <a:srgbClr val="FFFFFF"/>
                </a:solidFill>
                <a:latin typeface="Calibri" pitchFamily="34" charset="0"/>
                <a:ea typeface="Calibri" pitchFamily="34" charset="-122"/>
                <a:cs typeface="Calibri" pitchFamily="34" charset="-120"/>
              </a:rPr>
              <a:t>Gouvernance IA, AI Act &amp; ACF</a:t>
            </a:r>
            <a:endParaRPr lang="en-US" sz="5400" dirty="0"/>
          </a:p>
        </p:txBody>
      </p:sp>
      <p:sp>
        <p:nvSpPr>
          <p:cNvPr id="6" name="Text 4"/>
          <p:cNvSpPr/>
          <p:nvPr/>
        </p:nvSpPr>
        <p:spPr>
          <a:xfrm>
            <a:off x="731520" y="3657600"/>
            <a:ext cx="10515600" cy="640080"/>
          </a:xfrm>
          <a:prstGeom prst="rect">
            <a:avLst/>
          </a:prstGeom>
          <a:noFill/>
          <a:ln/>
        </p:spPr>
        <p:txBody>
          <a:bodyPr wrap="square" lIns="0" tIns="0" rIns="0" bIns="0" rtlCol="0" anchor="ctr"/>
          <a:lstStyle/>
          <a:p>
            <a:pPr indent="0" marL="0">
              <a:buNone/>
            </a:pPr>
            <a:r>
              <a:rPr lang="en-US" sz="2600" i="1" dirty="0">
                <a:solidFill>
                  <a:srgbClr val="00B8D4"/>
                </a:solidFill>
                <a:latin typeface="Calibri" pitchFamily="34" charset="0"/>
                <a:ea typeface="Calibri" pitchFamily="34" charset="-122"/>
                <a:cs typeface="Calibri" pitchFamily="34" charset="-120"/>
              </a:rPr>
              <a:t>Introduire la gouvernance IA en 30 minutes</a:t>
            </a:r>
            <a:endParaRPr lang="en-US" sz="2600" dirty="0"/>
          </a:p>
        </p:txBody>
      </p:sp>
      <p:sp>
        <p:nvSpPr>
          <p:cNvPr id="7" name="Text 5"/>
          <p:cNvSpPr/>
          <p:nvPr/>
        </p:nvSpPr>
        <p:spPr>
          <a:xfrm>
            <a:off x="731520" y="5303520"/>
            <a:ext cx="8229600" cy="914400"/>
          </a:xfrm>
          <a:prstGeom prst="rect">
            <a:avLst/>
          </a:prstGeom>
          <a:noFill/>
          <a:ln/>
        </p:spPr>
        <p:txBody>
          <a:bodyPr wrap="square" lIns="0" tIns="0" rIns="0" bIns="0" rtlCol="0" anchor="ctr"/>
          <a:lstStyle/>
          <a:p>
            <a:pPr indent="0" marL="0">
              <a:buNone/>
            </a:pPr>
            <a:r>
              <a:rPr lang="en-US" sz="1600" b="1" dirty="0">
                <a:solidFill>
                  <a:srgbClr val="FFFFFF"/>
                </a:solidFill>
              </a:rPr>
              <a:t>Vincent Dorange</a:t>
            </a:r>
            <a:endParaRPr lang="en-US" sz="1600" dirty="0"/>
          </a:p>
          <a:p>
            <a:pPr indent="0" marL="0">
              <a:buNone/>
            </a:pPr>
            <a:r>
              <a:rPr lang="en-US" sz="1300" dirty="0">
                <a:solidFill>
                  <a:srgbClr val="B5C2D1"/>
                </a:solidFill>
              </a:rPr>
              <a:t>Auteur de </a:t>
            </a:r>
            <a:pPr indent="0" marL="0">
              <a:buNone/>
            </a:pPr>
            <a:r>
              <a:rPr lang="en-US" sz="1300" i="1" dirty="0">
                <a:solidFill>
                  <a:srgbClr val="B5C2D1"/>
                </a:solidFill>
              </a:rPr>
              <a:t>La Souveraineté Agentique</a:t>
            </a:r>
            <a:pPr indent="0" marL="0">
              <a:buNone/>
            </a:pPr>
            <a:r>
              <a:rPr lang="en-US" sz="1300" dirty="0">
                <a:solidFill>
                  <a:srgbClr val="B5C2D1"/>
                </a:solidFill>
              </a:rPr>
              <a:t> · acfstandard.com</a:t>
            </a:r>
            <a:endParaRPr lang="en-US" sz="1600" dirty="0"/>
          </a:p>
        </p:txBody>
      </p:sp>
      <p:sp>
        <p:nvSpPr>
          <p:cNvPr id="8" name="Text 6"/>
          <p:cNvSpPr/>
          <p:nvPr/>
        </p:nvSpPr>
        <p:spPr>
          <a:xfrm>
            <a:off x="8138160" y="6263640"/>
            <a:ext cx="3840480" cy="457200"/>
          </a:xfrm>
          <a:prstGeom prst="rect">
            <a:avLst/>
          </a:prstGeom>
          <a:noFill/>
          <a:ln/>
        </p:spPr>
        <p:txBody>
          <a:bodyPr wrap="square" lIns="0" tIns="0" rIns="0" bIns="0" rtlCol="0" anchor="ctr"/>
          <a:lstStyle/>
          <a:p>
            <a:pPr algn="ctr" indent="0" marL="0">
              <a:buNone/>
            </a:pPr>
            <a:r>
              <a:rPr lang="en-US" sz="1300" b="1" dirty="0">
                <a:solidFill>
                  <a:srgbClr val="0E1F3D"/>
                </a:solidFill>
                <a:latin typeface="Calibri" pitchFamily="34" charset="0"/>
                <a:ea typeface="Calibri" pitchFamily="34" charset="-122"/>
                <a:cs typeface="Calibri" pitchFamily="34" charset="-120"/>
              </a:rPr>
              <a:t>Édition enseignant</a:t>
            </a:r>
            <a:endParaRPr lang="en-US" sz="13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2. AI ACT &amp; CADRE RÉGLEMENTAIRE</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10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Calendrier d'application 2024 → 2027</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Pas un mur — une rampe d'obligations qui s'allume par étapes.</a:t>
            </a:r>
            <a:endParaRPr lang="en-US" sz="1600" dirty="0"/>
          </a:p>
        </p:txBody>
      </p:sp>
      <p:sp>
        <p:nvSpPr>
          <p:cNvPr id="10" name="Shape 8"/>
          <p:cNvSpPr/>
          <p:nvPr/>
        </p:nvSpPr>
        <p:spPr>
          <a:xfrm>
            <a:off x="1097280" y="3840480"/>
            <a:ext cx="9966960" cy="0"/>
          </a:xfrm>
          <a:prstGeom prst="line">
            <a:avLst/>
          </a:prstGeom>
          <a:noFill/>
          <a:ln w="50800">
            <a:solidFill>
              <a:srgbClr val="0E1F3D"/>
            </a:solidFill>
            <a:prstDash val="solid"/>
          </a:ln>
        </p:spPr>
      </p:sp>
      <p:sp>
        <p:nvSpPr>
          <p:cNvPr id="11" name="Shape 9"/>
          <p:cNvSpPr/>
          <p:nvPr/>
        </p:nvSpPr>
        <p:spPr>
          <a:xfrm>
            <a:off x="914400" y="3657600"/>
            <a:ext cx="365760" cy="365760"/>
          </a:xfrm>
          <a:prstGeom prst="ellipse">
            <a:avLst/>
          </a:prstGeom>
          <a:solidFill>
            <a:srgbClr val="1E7E34"/>
          </a:solidFill>
          <a:ln w="38100">
            <a:solidFill>
              <a:srgbClr val="FFFFFF"/>
            </a:solidFill>
            <a:prstDash val="solid"/>
          </a:ln>
        </p:spPr>
      </p:sp>
      <p:sp>
        <p:nvSpPr>
          <p:cNvPr id="12" name="Text 10"/>
          <p:cNvSpPr/>
          <p:nvPr/>
        </p:nvSpPr>
        <p:spPr>
          <a:xfrm>
            <a:off x="182880" y="4206240"/>
            <a:ext cx="1828800" cy="365760"/>
          </a:xfrm>
          <a:prstGeom prst="rect">
            <a:avLst/>
          </a:prstGeom>
          <a:noFill/>
          <a:ln/>
        </p:spPr>
        <p:txBody>
          <a:bodyPr wrap="square" lIns="0" tIns="0" rIns="0" bIns="0" rtlCol="0" anchor="ctr"/>
          <a:lstStyle/>
          <a:p>
            <a:pPr algn="ctr" indent="0" marL="0">
              <a:buNone/>
            </a:pPr>
            <a:r>
              <a:rPr lang="en-US" sz="1300" b="1" dirty="0">
                <a:solidFill>
                  <a:srgbClr val="1E7E34"/>
                </a:solidFill>
                <a:latin typeface="Calibri" pitchFamily="34" charset="0"/>
                <a:ea typeface="Calibri" pitchFamily="34" charset="-122"/>
                <a:cs typeface="Calibri" pitchFamily="34" charset="-120"/>
              </a:rPr>
              <a:t>01.08.2024</a:t>
            </a:r>
            <a:endParaRPr lang="en-US" sz="1300" dirty="0"/>
          </a:p>
        </p:txBody>
      </p:sp>
      <p:sp>
        <p:nvSpPr>
          <p:cNvPr id="13" name="Text 11"/>
          <p:cNvSpPr/>
          <p:nvPr/>
        </p:nvSpPr>
        <p:spPr>
          <a:xfrm>
            <a:off x="0" y="2377440"/>
            <a:ext cx="2194560" cy="914400"/>
          </a:xfrm>
          <a:prstGeom prst="rect">
            <a:avLst/>
          </a:prstGeom>
          <a:noFill/>
          <a:ln/>
        </p:spPr>
        <p:txBody>
          <a:bodyPr wrap="square" lIns="0" tIns="0" rIns="0" bIns="0" rtlCol="0" anchor="b"/>
          <a:lstStyle/>
          <a:p>
            <a:pPr algn="ctr" indent="0" marL="0">
              <a:buNone/>
            </a:pPr>
            <a:r>
              <a:rPr lang="en-US" sz="1200" dirty="0">
                <a:solidFill>
                  <a:srgbClr val="1A2332"/>
                </a:solidFill>
                <a:latin typeface="Calibri" pitchFamily="34" charset="0"/>
                <a:ea typeface="Calibri" pitchFamily="34" charset="-122"/>
                <a:cs typeface="Calibri" pitchFamily="34" charset="-120"/>
              </a:rPr>
              <a:t>Entrée</a:t>
            </a:r>
            <a:endParaRPr lang="en-US" sz="1200" dirty="0"/>
          </a:p>
          <a:p>
            <a:pPr algn="ctr" indent="0" marL="0">
              <a:buNone/>
            </a:pPr>
            <a:r>
              <a:rPr lang="en-US" sz="1200" dirty="0">
                <a:solidFill>
                  <a:srgbClr val="1A2332"/>
                </a:solidFill>
                <a:latin typeface="Calibri" pitchFamily="34" charset="0"/>
                <a:ea typeface="Calibri" pitchFamily="34" charset="-122"/>
                <a:cs typeface="Calibri" pitchFamily="34" charset="-120"/>
              </a:rPr>
              <a:t>en vigueur</a:t>
            </a:r>
            <a:endParaRPr lang="en-US" sz="1200" dirty="0"/>
          </a:p>
        </p:txBody>
      </p:sp>
      <p:sp>
        <p:nvSpPr>
          <p:cNvPr id="14" name="Shape 12"/>
          <p:cNvSpPr/>
          <p:nvPr/>
        </p:nvSpPr>
        <p:spPr>
          <a:xfrm>
            <a:off x="3406140" y="3657600"/>
            <a:ext cx="365760" cy="365760"/>
          </a:xfrm>
          <a:prstGeom prst="ellipse">
            <a:avLst/>
          </a:prstGeom>
          <a:solidFill>
            <a:srgbClr val="C0392B"/>
          </a:solidFill>
          <a:ln w="38100">
            <a:solidFill>
              <a:srgbClr val="FFFFFF"/>
            </a:solidFill>
            <a:prstDash val="solid"/>
          </a:ln>
        </p:spPr>
      </p:sp>
      <p:sp>
        <p:nvSpPr>
          <p:cNvPr id="15" name="Text 13"/>
          <p:cNvSpPr/>
          <p:nvPr/>
        </p:nvSpPr>
        <p:spPr>
          <a:xfrm>
            <a:off x="2674620" y="4206240"/>
            <a:ext cx="1828800" cy="365760"/>
          </a:xfrm>
          <a:prstGeom prst="rect">
            <a:avLst/>
          </a:prstGeom>
          <a:noFill/>
          <a:ln/>
        </p:spPr>
        <p:txBody>
          <a:bodyPr wrap="square" lIns="0" tIns="0" rIns="0" bIns="0" rtlCol="0" anchor="ctr"/>
          <a:lstStyle/>
          <a:p>
            <a:pPr algn="ctr" indent="0" marL="0">
              <a:buNone/>
            </a:pPr>
            <a:r>
              <a:rPr lang="en-US" sz="1300" b="1" dirty="0">
                <a:solidFill>
                  <a:srgbClr val="C0392B"/>
                </a:solidFill>
                <a:latin typeface="Calibri" pitchFamily="34" charset="0"/>
                <a:ea typeface="Calibri" pitchFamily="34" charset="-122"/>
                <a:cs typeface="Calibri" pitchFamily="34" charset="-120"/>
              </a:rPr>
              <a:t>02.02.2025</a:t>
            </a:r>
            <a:endParaRPr lang="en-US" sz="1300" dirty="0"/>
          </a:p>
        </p:txBody>
      </p:sp>
      <p:sp>
        <p:nvSpPr>
          <p:cNvPr id="16" name="Text 14"/>
          <p:cNvSpPr/>
          <p:nvPr/>
        </p:nvSpPr>
        <p:spPr>
          <a:xfrm>
            <a:off x="2491740" y="4663440"/>
            <a:ext cx="2194560" cy="914400"/>
          </a:xfrm>
          <a:prstGeom prst="rect">
            <a:avLst/>
          </a:prstGeom>
          <a:noFill/>
          <a:ln/>
        </p:spPr>
        <p:txBody>
          <a:bodyPr wrap="square" lIns="0" tIns="0" rIns="0" bIns="0" rtlCol="0" anchor="t"/>
          <a:lstStyle/>
          <a:p>
            <a:pPr algn="ctr" indent="0" marL="0">
              <a:buNone/>
            </a:pPr>
            <a:r>
              <a:rPr lang="en-US" sz="1200" dirty="0">
                <a:solidFill>
                  <a:srgbClr val="1A2332"/>
                </a:solidFill>
                <a:latin typeface="Calibri" pitchFamily="34" charset="0"/>
                <a:ea typeface="Calibri" pitchFamily="34" charset="-122"/>
                <a:cs typeface="Calibri" pitchFamily="34" charset="-120"/>
              </a:rPr>
              <a:t>Pratiques</a:t>
            </a:r>
            <a:endParaRPr lang="en-US" sz="1200" dirty="0"/>
          </a:p>
          <a:p>
            <a:pPr algn="ctr" indent="0" marL="0">
              <a:buNone/>
            </a:pPr>
            <a:r>
              <a:rPr lang="en-US" sz="1200" dirty="0">
                <a:solidFill>
                  <a:srgbClr val="1A2332"/>
                </a:solidFill>
                <a:latin typeface="Calibri" pitchFamily="34" charset="0"/>
                <a:ea typeface="Calibri" pitchFamily="34" charset="-122"/>
                <a:cs typeface="Calibri" pitchFamily="34" charset="-120"/>
              </a:rPr>
              <a:t>interdites (art. 5)</a:t>
            </a:r>
            <a:endParaRPr lang="en-US" sz="1200" dirty="0"/>
          </a:p>
        </p:txBody>
      </p:sp>
      <p:sp>
        <p:nvSpPr>
          <p:cNvPr id="17" name="Shape 15"/>
          <p:cNvSpPr/>
          <p:nvPr/>
        </p:nvSpPr>
        <p:spPr>
          <a:xfrm>
            <a:off x="5897880" y="3657600"/>
            <a:ext cx="365760" cy="365760"/>
          </a:xfrm>
          <a:prstGeom prst="ellipse">
            <a:avLst/>
          </a:prstGeom>
          <a:solidFill>
            <a:srgbClr val="E67E22"/>
          </a:solidFill>
          <a:ln w="38100">
            <a:solidFill>
              <a:srgbClr val="FFFFFF"/>
            </a:solidFill>
            <a:prstDash val="solid"/>
          </a:ln>
        </p:spPr>
      </p:sp>
      <p:sp>
        <p:nvSpPr>
          <p:cNvPr id="18" name="Text 16"/>
          <p:cNvSpPr/>
          <p:nvPr/>
        </p:nvSpPr>
        <p:spPr>
          <a:xfrm>
            <a:off x="5166360" y="4206240"/>
            <a:ext cx="1828800" cy="365760"/>
          </a:xfrm>
          <a:prstGeom prst="rect">
            <a:avLst/>
          </a:prstGeom>
          <a:noFill/>
          <a:ln/>
        </p:spPr>
        <p:txBody>
          <a:bodyPr wrap="square" lIns="0" tIns="0" rIns="0" bIns="0" rtlCol="0" anchor="ctr"/>
          <a:lstStyle/>
          <a:p>
            <a:pPr algn="ctr" indent="0" marL="0">
              <a:buNone/>
            </a:pPr>
            <a:r>
              <a:rPr lang="en-US" sz="1300" b="1" dirty="0">
                <a:solidFill>
                  <a:srgbClr val="E67E22"/>
                </a:solidFill>
                <a:latin typeface="Calibri" pitchFamily="34" charset="0"/>
                <a:ea typeface="Calibri" pitchFamily="34" charset="-122"/>
                <a:cs typeface="Calibri" pitchFamily="34" charset="-120"/>
              </a:rPr>
              <a:t>02.08.2025</a:t>
            </a:r>
            <a:endParaRPr lang="en-US" sz="1300" dirty="0"/>
          </a:p>
        </p:txBody>
      </p:sp>
      <p:sp>
        <p:nvSpPr>
          <p:cNvPr id="19" name="Text 17"/>
          <p:cNvSpPr/>
          <p:nvPr/>
        </p:nvSpPr>
        <p:spPr>
          <a:xfrm>
            <a:off x="4983480" y="2377440"/>
            <a:ext cx="2194560" cy="914400"/>
          </a:xfrm>
          <a:prstGeom prst="rect">
            <a:avLst/>
          </a:prstGeom>
          <a:noFill/>
          <a:ln/>
        </p:spPr>
        <p:txBody>
          <a:bodyPr wrap="square" lIns="0" tIns="0" rIns="0" bIns="0" rtlCol="0" anchor="b"/>
          <a:lstStyle/>
          <a:p>
            <a:pPr algn="ctr" indent="0" marL="0">
              <a:buNone/>
            </a:pPr>
            <a:r>
              <a:rPr lang="en-US" sz="1200" dirty="0">
                <a:solidFill>
                  <a:srgbClr val="1A2332"/>
                </a:solidFill>
                <a:latin typeface="Calibri" pitchFamily="34" charset="0"/>
                <a:ea typeface="Calibri" pitchFamily="34" charset="-122"/>
                <a:cs typeface="Calibri" pitchFamily="34" charset="-120"/>
              </a:rPr>
              <a:t>Modèles à</a:t>
            </a:r>
            <a:endParaRPr lang="en-US" sz="1200" dirty="0"/>
          </a:p>
          <a:p>
            <a:pPr algn="ctr" indent="0" marL="0">
              <a:buNone/>
            </a:pPr>
            <a:r>
              <a:rPr lang="en-US" sz="1200" dirty="0">
                <a:solidFill>
                  <a:srgbClr val="1A2332"/>
                </a:solidFill>
                <a:latin typeface="Calibri" pitchFamily="34" charset="0"/>
                <a:ea typeface="Calibri" pitchFamily="34" charset="-122"/>
                <a:cs typeface="Calibri" pitchFamily="34" charset="-120"/>
              </a:rPr>
              <a:t>usage général</a:t>
            </a:r>
            <a:endParaRPr lang="en-US" sz="1200" dirty="0"/>
          </a:p>
          <a:p>
            <a:pPr algn="ctr" indent="0" marL="0">
              <a:buNone/>
            </a:pPr>
            <a:r>
              <a:rPr lang="en-US" sz="1200" dirty="0">
                <a:solidFill>
                  <a:srgbClr val="1A2332"/>
                </a:solidFill>
                <a:latin typeface="Calibri" pitchFamily="34" charset="0"/>
                <a:ea typeface="Calibri" pitchFamily="34" charset="-122"/>
                <a:cs typeface="Calibri" pitchFamily="34" charset="-120"/>
              </a:rPr>
              <a:t>+ gouvernance</a:t>
            </a:r>
            <a:endParaRPr lang="en-US" sz="1200" dirty="0"/>
          </a:p>
        </p:txBody>
      </p:sp>
      <p:sp>
        <p:nvSpPr>
          <p:cNvPr id="20" name="Shape 18"/>
          <p:cNvSpPr/>
          <p:nvPr/>
        </p:nvSpPr>
        <p:spPr>
          <a:xfrm>
            <a:off x="8389620" y="3657600"/>
            <a:ext cx="365760" cy="365760"/>
          </a:xfrm>
          <a:prstGeom prst="ellipse">
            <a:avLst/>
          </a:prstGeom>
          <a:solidFill>
            <a:srgbClr val="0096AA"/>
          </a:solidFill>
          <a:ln w="38100">
            <a:solidFill>
              <a:srgbClr val="FFFFFF"/>
            </a:solidFill>
            <a:prstDash val="solid"/>
          </a:ln>
        </p:spPr>
      </p:sp>
      <p:sp>
        <p:nvSpPr>
          <p:cNvPr id="21" name="Text 19"/>
          <p:cNvSpPr/>
          <p:nvPr/>
        </p:nvSpPr>
        <p:spPr>
          <a:xfrm>
            <a:off x="7658100" y="4206240"/>
            <a:ext cx="1828800" cy="365760"/>
          </a:xfrm>
          <a:prstGeom prst="rect">
            <a:avLst/>
          </a:prstGeom>
          <a:noFill/>
          <a:ln/>
        </p:spPr>
        <p:txBody>
          <a:bodyPr wrap="square" lIns="0" tIns="0" rIns="0" bIns="0" rtlCol="0" anchor="ctr"/>
          <a:lstStyle/>
          <a:p>
            <a:pPr algn="ctr" indent="0" marL="0">
              <a:buNone/>
            </a:pPr>
            <a:r>
              <a:rPr lang="en-US" sz="1300" b="1" dirty="0">
                <a:solidFill>
                  <a:srgbClr val="0096AA"/>
                </a:solidFill>
                <a:latin typeface="Calibri" pitchFamily="34" charset="0"/>
                <a:ea typeface="Calibri" pitchFamily="34" charset="-122"/>
                <a:cs typeface="Calibri" pitchFamily="34" charset="-120"/>
              </a:rPr>
              <a:t>02.08.2026</a:t>
            </a:r>
            <a:endParaRPr lang="en-US" sz="1300" dirty="0"/>
          </a:p>
        </p:txBody>
      </p:sp>
      <p:sp>
        <p:nvSpPr>
          <p:cNvPr id="22" name="Text 20"/>
          <p:cNvSpPr/>
          <p:nvPr/>
        </p:nvSpPr>
        <p:spPr>
          <a:xfrm>
            <a:off x="7475220" y="4663440"/>
            <a:ext cx="2194560" cy="914400"/>
          </a:xfrm>
          <a:prstGeom prst="rect">
            <a:avLst/>
          </a:prstGeom>
          <a:noFill/>
          <a:ln/>
        </p:spPr>
        <p:txBody>
          <a:bodyPr wrap="square" lIns="0" tIns="0" rIns="0" bIns="0" rtlCol="0" anchor="t"/>
          <a:lstStyle/>
          <a:p>
            <a:pPr algn="ctr" indent="0" marL="0">
              <a:buNone/>
            </a:pPr>
            <a:r>
              <a:rPr lang="en-US" sz="1200" dirty="0">
                <a:solidFill>
                  <a:srgbClr val="1A2332"/>
                </a:solidFill>
                <a:latin typeface="Calibri" pitchFamily="34" charset="0"/>
                <a:ea typeface="Calibri" pitchFamily="34" charset="-122"/>
                <a:cs typeface="Calibri" pitchFamily="34" charset="-120"/>
              </a:rPr>
              <a:t>Plein régime</a:t>
            </a:r>
            <a:endParaRPr lang="en-US" sz="1200" dirty="0"/>
          </a:p>
          <a:p>
            <a:pPr algn="ctr" indent="0" marL="0">
              <a:buNone/>
            </a:pPr>
            <a:r>
              <a:rPr lang="en-US" sz="1200" dirty="0">
                <a:solidFill>
                  <a:srgbClr val="1A2332"/>
                </a:solidFill>
                <a:latin typeface="Calibri" pitchFamily="34" charset="0"/>
                <a:ea typeface="Calibri" pitchFamily="34" charset="-122"/>
                <a:cs typeface="Calibri" pitchFamily="34" charset="-120"/>
              </a:rPr>
              <a:t>harmonisé</a:t>
            </a:r>
            <a:endParaRPr lang="en-US" sz="1200" dirty="0"/>
          </a:p>
        </p:txBody>
      </p:sp>
      <p:sp>
        <p:nvSpPr>
          <p:cNvPr id="23" name="Shape 21"/>
          <p:cNvSpPr/>
          <p:nvPr/>
        </p:nvSpPr>
        <p:spPr>
          <a:xfrm>
            <a:off x="10881360" y="3657600"/>
            <a:ext cx="365760" cy="365760"/>
          </a:xfrm>
          <a:prstGeom prst="ellipse">
            <a:avLst/>
          </a:prstGeom>
          <a:solidFill>
            <a:srgbClr val="0E1F3D"/>
          </a:solidFill>
          <a:ln w="38100">
            <a:solidFill>
              <a:srgbClr val="FFFFFF"/>
            </a:solidFill>
            <a:prstDash val="solid"/>
          </a:ln>
        </p:spPr>
      </p:sp>
      <p:sp>
        <p:nvSpPr>
          <p:cNvPr id="24" name="Text 22"/>
          <p:cNvSpPr/>
          <p:nvPr/>
        </p:nvSpPr>
        <p:spPr>
          <a:xfrm>
            <a:off x="10149840" y="4206240"/>
            <a:ext cx="1828800" cy="365760"/>
          </a:xfrm>
          <a:prstGeom prst="rect">
            <a:avLst/>
          </a:prstGeom>
          <a:noFill/>
          <a:ln/>
        </p:spPr>
        <p:txBody>
          <a:bodyPr wrap="square" lIns="0" tIns="0" rIns="0" bIns="0" rtlCol="0" anchor="ctr"/>
          <a:lstStyle/>
          <a:p>
            <a:pPr algn="ctr" indent="0" marL="0">
              <a:buNone/>
            </a:pPr>
            <a:r>
              <a:rPr lang="en-US" sz="1300" b="1" dirty="0">
                <a:solidFill>
                  <a:srgbClr val="0E1F3D"/>
                </a:solidFill>
                <a:latin typeface="Calibri" pitchFamily="34" charset="0"/>
                <a:ea typeface="Calibri" pitchFamily="34" charset="-122"/>
                <a:cs typeface="Calibri" pitchFamily="34" charset="-120"/>
              </a:rPr>
              <a:t>02.08.2027</a:t>
            </a:r>
            <a:endParaRPr lang="en-US" sz="1300" dirty="0"/>
          </a:p>
        </p:txBody>
      </p:sp>
      <p:sp>
        <p:nvSpPr>
          <p:cNvPr id="25" name="Text 23"/>
          <p:cNvSpPr/>
          <p:nvPr/>
        </p:nvSpPr>
        <p:spPr>
          <a:xfrm>
            <a:off x="9966960" y="2377440"/>
            <a:ext cx="2194560" cy="914400"/>
          </a:xfrm>
          <a:prstGeom prst="rect">
            <a:avLst/>
          </a:prstGeom>
          <a:noFill/>
          <a:ln/>
        </p:spPr>
        <p:txBody>
          <a:bodyPr wrap="square" lIns="0" tIns="0" rIns="0" bIns="0" rtlCol="0" anchor="b"/>
          <a:lstStyle/>
          <a:p>
            <a:pPr algn="ctr" indent="0" marL="0">
              <a:buNone/>
            </a:pPr>
            <a:r>
              <a:rPr lang="en-US" sz="1200" dirty="0">
                <a:solidFill>
                  <a:srgbClr val="1A2332"/>
                </a:solidFill>
                <a:latin typeface="Calibri" pitchFamily="34" charset="0"/>
                <a:ea typeface="Calibri" pitchFamily="34" charset="-122"/>
                <a:cs typeface="Calibri" pitchFamily="34" charset="-120"/>
              </a:rPr>
              <a:t>Systèmes</a:t>
            </a:r>
            <a:endParaRPr lang="en-US" sz="1200" dirty="0"/>
          </a:p>
          <a:p>
            <a:pPr algn="ctr" indent="0" marL="0">
              <a:buNone/>
            </a:pPr>
            <a:r>
              <a:rPr lang="en-US" sz="1200" dirty="0">
                <a:solidFill>
                  <a:srgbClr val="1A2332"/>
                </a:solidFill>
                <a:latin typeface="Calibri" pitchFamily="34" charset="0"/>
                <a:ea typeface="Calibri" pitchFamily="34" charset="-122"/>
                <a:cs typeface="Calibri" pitchFamily="34" charset="-120"/>
              </a:rPr>
              <a:t>haut risque</a:t>
            </a:r>
            <a:endParaRPr lang="en-US" sz="1200" dirty="0"/>
          </a:p>
          <a:p>
            <a:pPr algn="ctr" indent="0" marL="0">
              <a:buNone/>
            </a:pPr>
            <a:r>
              <a:rPr lang="en-US" sz="1200" dirty="0">
                <a:solidFill>
                  <a:srgbClr val="1A2332"/>
                </a:solidFill>
                <a:latin typeface="Calibri" pitchFamily="34" charset="0"/>
                <a:ea typeface="Calibri" pitchFamily="34" charset="-122"/>
                <a:cs typeface="Calibri" pitchFamily="34" charset="-120"/>
              </a:rPr>
              <a:t>produits régulés</a:t>
            </a:r>
            <a:endParaRPr lang="en-US" sz="1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2. AI ACT &amp; CADRE RÉGLEMENTAIRE</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11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Hors AI Act : RGPD art. 22</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Le droit fondamental qui s'applique à tout agent qui décide à propos d'une personne.</a:t>
            </a:r>
            <a:endParaRPr lang="en-US" sz="1600" dirty="0"/>
          </a:p>
        </p:txBody>
      </p:sp>
      <p:sp>
        <p:nvSpPr>
          <p:cNvPr id="10" name="Shape 8"/>
          <p:cNvSpPr/>
          <p:nvPr/>
        </p:nvSpPr>
        <p:spPr>
          <a:xfrm>
            <a:off x="548640" y="2194560"/>
            <a:ext cx="5394960" cy="38404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1" name="Shape 9"/>
          <p:cNvSpPr/>
          <p:nvPr/>
        </p:nvSpPr>
        <p:spPr>
          <a:xfrm>
            <a:off x="548640" y="2194560"/>
            <a:ext cx="5394960" cy="457200"/>
          </a:xfrm>
          <a:prstGeom prst="rect">
            <a:avLst/>
          </a:prstGeom>
          <a:solidFill>
            <a:srgbClr val="0E1F3D"/>
          </a:solidFill>
          <a:ln w="12700">
            <a:solidFill>
              <a:srgbClr val="0E1F3D"/>
            </a:solidFill>
            <a:prstDash val="solid"/>
          </a:ln>
        </p:spPr>
      </p:sp>
      <p:sp>
        <p:nvSpPr>
          <p:cNvPr id="12" name="Text 10"/>
          <p:cNvSpPr/>
          <p:nvPr/>
        </p:nvSpPr>
        <p:spPr>
          <a:xfrm>
            <a:off x="731520" y="2240280"/>
            <a:ext cx="5029200" cy="365760"/>
          </a:xfrm>
          <a:prstGeom prst="rect">
            <a:avLst/>
          </a:prstGeom>
          <a:noFill/>
          <a:ln/>
        </p:spPr>
        <p:txBody>
          <a:bodyPr wrap="square" lIns="0" tIns="0" rIns="0" bIns="0" rtlCol="0" anchor="ctr"/>
          <a:lstStyle/>
          <a:p>
            <a:pPr indent="0" marL="0">
              <a:buNone/>
            </a:pPr>
            <a:r>
              <a:rPr lang="en-US" sz="1600" b="1" spc="400" kern="0" dirty="0">
                <a:solidFill>
                  <a:srgbClr val="FFFFFF"/>
                </a:solidFill>
                <a:latin typeface="Calibri" pitchFamily="34" charset="0"/>
                <a:ea typeface="Calibri" pitchFamily="34" charset="-122"/>
                <a:cs typeface="Calibri" pitchFamily="34" charset="-120"/>
              </a:rPr>
              <a:t>ART. 22 RGPD</a:t>
            </a:r>
            <a:endParaRPr lang="en-US" sz="1600" dirty="0"/>
          </a:p>
        </p:txBody>
      </p:sp>
      <p:sp>
        <p:nvSpPr>
          <p:cNvPr id="13" name="Text 11"/>
          <p:cNvSpPr/>
          <p:nvPr/>
        </p:nvSpPr>
        <p:spPr>
          <a:xfrm>
            <a:off x="777240" y="2788920"/>
            <a:ext cx="5029200" cy="3200400"/>
          </a:xfrm>
          <a:prstGeom prst="rect">
            <a:avLst/>
          </a:prstGeom>
          <a:noFill/>
          <a:ln/>
        </p:spPr>
        <p:txBody>
          <a:bodyPr wrap="square" lIns="0" tIns="0" rIns="0" bIns="0" rtlCol="0" anchor="t"/>
          <a:lstStyle/>
          <a:p>
            <a:pPr indent="0" marL="0">
              <a:spcAft>
                <a:spcPts val="300"/>
              </a:spcAft>
              <a:buNone/>
            </a:pPr>
            <a:r>
              <a:rPr lang="en-US" sz="1250" i="1" dirty="0">
                <a:solidFill>
                  <a:srgbClr val="1A2332"/>
                </a:solidFill>
              </a:rPr>
              <a:t>Toute personne a le droit de ne pas faire l'objet d'une décision fondée exclusivement sur un traitement automatisé… produisant des effets juridiques ou l'affectant de manière significative.
</a:t>
            </a:r>
            <a:endParaRPr lang="en-US" sz="1250" dirty="0"/>
          </a:p>
          <a:p>
            <a:pPr indent="0" marL="0">
              <a:spcAft>
                <a:spcPts val="300"/>
              </a:spcAft>
              <a:buNone/>
            </a:pPr>
            <a:r>
              <a:rPr lang="en-US" sz="1300" b="1" dirty="0">
                <a:solidFill>
                  <a:srgbClr val="0E1F3D"/>
                </a:solidFill>
              </a:rPr>
              <a:t>Conséquence pratique :</a:t>
            </a:r>
            <a:endParaRPr lang="en-US" sz="1250" dirty="0"/>
          </a:p>
          <a:p>
            <a:pPr indent="0" marL="0">
              <a:spcAft>
                <a:spcPts val="300"/>
              </a:spcAft>
              <a:buNone/>
            </a:pPr>
            <a:r>
              <a:rPr lang="en-US" sz="1200" dirty="0">
                <a:solidFill>
                  <a:srgbClr val="1A2332"/>
                </a:solidFill>
              </a:rPr>
              <a:t>• Information préalable sur l'usage de l'IA
</a:t>
            </a:r>
            <a:pPr indent="0" marL="0">
              <a:spcAft>
                <a:spcPts val="300"/>
              </a:spcAft>
              <a:buNone/>
            </a:pPr>
            <a:r>
              <a:rPr lang="en-US" sz="1200" dirty="0">
                <a:solidFill>
                  <a:srgbClr val="1A2332"/>
                </a:solidFill>
              </a:rPr>
              <a:t>• Droit à intervention humaine
</a:t>
            </a:r>
            <a:pPr indent="0" marL="0">
              <a:spcAft>
                <a:spcPts val="300"/>
              </a:spcAft>
              <a:buNone/>
            </a:pPr>
            <a:r>
              <a:rPr lang="en-US" sz="1200" dirty="0">
                <a:solidFill>
                  <a:srgbClr val="1A2332"/>
                </a:solidFill>
              </a:rPr>
              <a:t>• Droit d'expression du point de vue
</a:t>
            </a:r>
            <a:pPr indent="0" marL="0">
              <a:spcAft>
                <a:spcPts val="300"/>
              </a:spcAft>
              <a:buNone/>
            </a:pPr>
            <a:r>
              <a:rPr lang="en-US" sz="1200" dirty="0">
                <a:solidFill>
                  <a:srgbClr val="1A2332"/>
                </a:solidFill>
              </a:rPr>
              <a:t>• Droit de contester la décision</a:t>
            </a:r>
            <a:endParaRPr lang="en-US" sz="1250" dirty="0"/>
          </a:p>
        </p:txBody>
      </p:sp>
      <p:sp>
        <p:nvSpPr>
          <p:cNvPr id="14" name="Shape 12"/>
          <p:cNvSpPr/>
          <p:nvPr/>
        </p:nvSpPr>
        <p:spPr>
          <a:xfrm>
            <a:off x="6217920" y="2194560"/>
            <a:ext cx="5394960" cy="38404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5" name="Shape 13"/>
          <p:cNvSpPr/>
          <p:nvPr/>
        </p:nvSpPr>
        <p:spPr>
          <a:xfrm>
            <a:off x="6217920" y="2194560"/>
            <a:ext cx="5394960" cy="457200"/>
          </a:xfrm>
          <a:prstGeom prst="rect">
            <a:avLst/>
          </a:prstGeom>
          <a:solidFill>
            <a:srgbClr val="0096AA"/>
          </a:solidFill>
          <a:ln w="12700">
            <a:solidFill>
              <a:srgbClr val="0096AA"/>
            </a:solidFill>
            <a:prstDash val="solid"/>
          </a:ln>
        </p:spPr>
      </p:sp>
      <p:sp>
        <p:nvSpPr>
          <p:cNvPr id="16" name="Text 14"/>
          <p:cNvSpPr/>
          <p:nvPr/>
        </p:nvSpPr>
        <p:spPr>
          <a:xfrm>
            <a:off x="6400800" y="2240280"/>
            <a:ext cx="5029200" cy="365760"/>
          </a:xfrm>
          <a:prstGeom prst="rect">
            <a:avLst/>
          </a:prstGeom>
          <a:noFill/>
          <a:ln/>
        </p:spPr>
        <p:txBody>
          <a:bodyPr wrap="square" lIns="0" tIns="0" rIns="0" bIns="0" rtlCol="0" anchor="ctr"/>
          <a:lstStyle/>
          <a:p>
            <a:pPr indent="0" marL="0">
              <a:buNone/>
            </a:pPr>
            <a:r>
              <a:rPr lang="en-US" sz="1600" b="1" spc="300" kern="0" dirty="0">
                <a:solidFill>
                  <a:srgbClr val="FFFFFF"/>
                </a:solidFill>
                <a:latin typeface="Calibri" pitchFamily="34" charset="0"/>
                <a:ea typeface="Calibri" pitchFamily="34" charset="-122"/>
                <a:cs typeface="Calibri" pitchFamily="34" charset="-120"/>
              </a:rPr>
              <a:t>ARRÊT SCHUFA — CJUE C-634/21 (2023)</a:t>
            </a:r>
            <a:endParaRPr lang="en-US" sz="1600" dirty="0"/>
          </a:p>
        </p:txBody>
      </p:sp>
      <p:sp>
        <p:nvSpPr>
          <p:cNvPr id="17" name="Text 15"/>
          <p:cNvSpPr/>
          <p:nvPr/>
        </p:nvSpPr>
        <p:spPr>
          <a:xfrm>
            <a:off x="6400800" y="2788920"/>
            <a:ext cx="5029200" cy="3200400"/>
          </a:xfrm>
          <a:prstGeom prst="rect">
            <a:avLst/>
          </a:prstGeom>
          <a:noFill/>
          <a:ln/>
        </p:spPr>
        <p:txBody>
          <a:bodyPr wrap="square" lIns="0" tIns="0" rIns="0" bIns="0" rtlCol="0" anchor="t"/>
          <a:lstStyle/>
          <a:p>
            <a:pPr indent="0" marL="0">
              <a:spcAft>
                <a:spcPts val="300"/>
              </a:spcAft>
              <a:buNone/>
            </a:pPr>
            <a:r>
              <a:rPr lang="en-US" sz="1250" dirty="0">
                <a:solidFill>
                  <a:srgbClr val="1A2332"/>
                </a:solidFill>
              </a:rPr>
              <a:t>La Cour de Justice UE a élargi l'art. 22 :
</a:t>
            </a:r>
            <a:endParaRPr lang="en-US" sz="1250" dirty="0"/>
          </a:p>
          <a:p>
            <a:pPr indent="0" marL="0">
              <a:spcAft>
                <a:spcPts val="300"/>
              </a:spcAft>
              <a:buNone/>
            </a:pPr>
            <a:r>
              <a:rPr lang="en-US" sz="1250" i="1" dirty="0">
                <a:solidFill>
                  <a:srgbClr val="1A2332"/>
                </a:solidFill>
              </a:rPr>
              <a:t>Le scoring de crédit automatisé (Schufa, Allemagne) est une 'décision automatisée' au sens de l'art. 22, même si la décision finale est officiellement prise par un humain qui suit la recommandation.
</a:t>
            </a:r>
            <a:endParaRPr lang="en-US" sz="1250" dirty="0"/>
          </a:p>
          <a:p>
            <a:pPr indent="0" marL="0">
              <a:spcAft>
                <a:spcPts val="300"/>
              </a:spcAft>
              <a:buNone/>
            </a:pPr>
            <a:r>
              <a:rPr lang="en-US" sz="1300" b="1" dirty="0">
                <a:solidFill>
                  <a:srgbClr val="0096AA"/>
                </a:solidFill>
              </a:rPr>
              <a:t>Conséquence : </a:t>
            </a:r>
            <a:pPr indent="0" marL="0">
              <a:spcAft>
                <a:spcPts val="300"/>
              </a:spcAft>
              <a:buNone/>
            </a:pPr>
            <a:r>
              <a:rPr lang="en-US" sz="1250" dirty="0">
                <a:solidFill>
                  <a:srgbClr val="1A2332"/>
                </a:solidFill>
              </a:rPr>
              <a:t>tout système où l'agent recommande et l'humain valide quasi-systématiquement entre dans le périmètre art. 22.</a:t>
            </a:r>
            <a:endParaRPr lang="en-US" sz="125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2. AI ACT &amp; CADRE RÉGLEMENTAIRE</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12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Constellation réglementaire 2024-2026</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AI Act n'est pas seul. Plusieurs régimes parallèles convergent.</a:t>
            </a:r>
            <a:endParaRPr lang="en-US" sz="1600" dirty="0"/>
          </a:p>
        </p:txBody>
      </p:sp>
      <p:sp>
        <p:nvSpPr>
          <p:cNvPr id="10" name="Shape 8"/>
          <p:cNvSpPr/>
          <p:nvPr/>
        </p:nvSpPr>
        <p:spPr>
          <a:xfrm>
            <a:off x="548640" y="2194560"/>
            <a:ext cx="2674620" cy="17830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1" name="Shape 9"/>
          <p:cNvSpPr/>
          <p:nvPr/>
        </p:nvSpPr>
        <p:spPr>
          <a:xfrm>
            <a:off x="548640" y="2194560"/>
            <a:ext cx="2674620" cy="411480"/>
          </a:xfrm>
          <a:prstGeom prst="rect">
            <a:avLst/>
          </a:prstGeom>
          <a:solidFill>
            <a:srgbClr val="0E1F3D"/>
          </a:solidFill>
          <a:ln w="12700">
            <a:solidFill>
              <a:srgbClr val="0E1F3D"/>
            </a:solidFill>
            <a:prstDash val="solid"/>
          </a:ln>
        </p:spPr>
      </p:sp>
      <p:sp>
        <p:nvSpPr>
          <p:cNvPr id="12" name="Text 10"/>
          <p:cNvSpPr/>
          <p:nvPr/>
        </p:nvSpPr>
        <p:spPr>
          <a:xfrm>
            <a:off x="731520" y="2240280"/>
            <a:ext cx="2308860" cy="320040"/>
          </a:xfrm>
          <a:prstGeom prst="rect">
            <a:avLst/>
          </a:prstGeom>
          <a:noFill/>
          <a:ln/>
        </p:spPr>
        <p:txBody>
          <a:bodyPr wrap="square" lIns="0" tIns="0" rIns="0" bIns="0" rtlCol="0" anchor="ctr"/>
          <a:lstStyle/>
          <a:p>
            <a:pPr indent="0" marL="0">
              <a:buNone/>
            </a:pPr>
            <a:r>
              <a:rPr lang="en-US" sz="1600" b="1" dirty="0">
                <a:solidFill>
                  <a:srgbClr val="FFFFFF"/>
                </a:solidFill>
                <a:latin typeface="Calibri" pitchFamily="34" charset="0"/>
                <a:ea typeface="Calibri" pitchFamily="34" charset="-122"/>
                <a:cs typeface="Calibri" pitchFamily="34" charset="-120"/>
              </a:rPr>
              <a:t>AI Act</a:t>
            </a:r>
            <a:endParaRPr lang="en-US" sz="1600" dirty="0"/>
          </a:p>
        </p:txBody>
      </p:sp>
      <p:sp>
        <p:nvSpPr>
          <p:cNvPr id="13" name="Text 11"/>
          <p:cNvSpPr/>
          <p:nvPr/>
        </p:nvSpPr>
        <p:spPr>
          <a:xfrm>
            <a:off x="731520" y="2697480"/>
            <a:ext cx="2308860" cy="32004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UE 2024/1689</a:t>
            </a:r>
            <a:endParaRPr lang="en-US" sz="1100" dirty="0"/>
          </a:p>
        </p:txBody>
      </p:sp>
      <p:sp>
        <p:nvSpPr>
          <p:cNvPr id="14" name="Text 12"/>
          <p:cNvSpPr/>
          <p:nvPr/>
        </p:nvSpPr>
        <p:spPr>
          <a:xfrm>
            <a:off x="731520" y="3063240"/>
            <a:ext cx="2308860" cy="822960"/>
          </a:xfrm>
          <a:prstGeom prst="rect">
            <a:avLst/>
          </a:prstGeom>
          <a:noFill/>
          <a:ln/>
        </p:spPr>
        <p:txBody>
          <a:bodyPr wrap="square" lIns="0" tIns="0" rIns="0" bIns="0" rtlCol="0" anchor="t"/>
          <a:lstStyle/>
          <a:p>
            <a:pPr indent="0" marL="0">
              <a:buNone/>
            </a:pPr>
            <a:r>
              <a:rPr lang="en-US" sz="1250" dirty="0">
                <a:solidFill>
                  <a:srgbClr val="1A2332"/>
                </a:solidFill>
                <a:latin typeface="Calibri" pitchFamily="34" charset="0"/>
                <a:ea typeface="Calibri" pitchFamily="34" charset="-122"/>
                <a:cs typeface="Calibri" pitchFamily="34" charset="-120"/>
              </a:rPr>
              <a:t>Cadre IA général</a:t>
            </a:r>
            <a:endParaRPr lang="en-US" sz="1250" dirty="0"/>
          </a:p>
        </p:txBody>
      </p:sp>
      <p:sp>
        <p:nvSpPr>
          <p:cNvPr id="15" name="Shape 13"/>
          <p:cNvSpPr/>
          <p:nvPr/>
        </p:nvSpPr>
        <p:spPr>
          <a:xfrm>
            <a:off x="3342132" y="2194560"/>
            <a:ext cx="2674620" cy="17830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6" name="Shape 14"/>
          <p:cNvSpPr/>
          <p:nvPr/>
        </p:nvSpPr>
        <p:spPr>
          <a:xfrm>
            <a:off x="3342132" y="2194560"/>
            <a:ext cx="2674620" cy="411480"/>
          </a:xfrm>
          <a:prstGeom prst="rect">
            <a:avLst/>
          </a:prstGeom>
          <a:solidFill>
            <a:srgbClr val="1B3055"/>
          </a:solidFill>
          <a:ln w="12700">
            <a:solidFill>
              <a:srgbClr val="1B3055"/>
            </a:solidFill>
            <a:prstDash val="solid"/>
          </a:ln>
        </p:spPr>
      </p:sp>
      <p:sp>
        <p:nvSpPr>
          <p:cNvPr id="17" name="Text 15"/>
          <p:cNvSpPr/>
          <p:nvPr/>
        </p:nvSpPr>
        <p:spPr>
          <a:xfrm>
            <a:off x="3525012" y="2240280"/>
            <a:ext cx="2308860" cy="320040"/>
          </a:xfrm>
          <a:prstGeom prst="rect">
            <a:avLst/>
          </a:prstGeom>
          <a:noFill/>
          <a:ln/>
        </p:spPr>
        <p:txBody>
          <a:bodyPr wrap="square" lIns="0" tIns="0" rIns="0" bIns="0" rtlCol="0" anchor="ctr"/>
          <a:lstStyle/>
          <a:p>
            <a:pPr indent="0" marL="0">
              <a:buNone/>
            </a:pPr>
            <a:r>
              <a:rPr lang="en-US" sz="1600" b="1" dirty="0">
                <a:solidFill>
                  <a:srgbClr val="FFFFFF"/>
                </a:solidFill>
                <a:latin typeface="Calibri" pitchFamily="34" charset="0"/>
                <a:ea typeface="Calibri" pitchFamily="34" charset="-122"/>
                <a:cs typeface="Calibri" pitchFamily="34" charset="-120"/>
              </a:rPr>
              <a:t>RGPD</a:t>
            </a:r>
            <a:endParaRPr lang="en-US" sz="1600" dirty="0"/>
          </a:p>
        </p:txBody>
      </p:sp>
      <p:sp>
        <p:nvSpPr>
          <p:cNvPr id="18" name="Text 16"/>
          <p:cNvSpPr/>
          <p:nvPr/>
        </p:nvSpPr>
        <p:spPr>
          <a:xfrm>
            <a:off x="3525012" y="2697480"/>
            <a:ext cx="2308860" cy="32004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UE 2016/679</a:t>
            </a:r>
            <a:endParaRPr lang="en-US" sz="1100" dirty="0"/>
          </a:p>
        </p:txBody>
      </p:sp>
      <p:sp>
        <p:nvSpPr>
          <p:cNvPr id="19" name="Text 17"/>
          <p:cNvSpPr/>
          <p:nvPr/>
        </p:nvSpPr>
        <p:spPr>
          <a:xfrm>
            <a:off x="3525012" y="3063240"/>
            <a:ext cx="2308860" cy="822960"/>
          </a:xfrm>
          <a:prstGeom prst="rect">
            <a:avLst/>
          </a:prstGeom>
          <a:noFill/>
          <a:ln/>
        </p:spPr>
        <p:txBody>
          <a:bodyPr wrap="square" lIns="0" tIns="0" rIns="0" bIns="0" rtlCol="0" anchor="t"/>
          <a:lstStyle/>
          <a:p>
            <a:pPr indent="0" marL="0">
              <a:buNone/>
            </a:pPr>
            <a:r>
              <a:rPr lang="en-US" sz="1250" dirty="0">
                <a:solidFill>
                  <a:srgbClr val="1A2332"/>
                </a:solidFill>
                <a:latin typeface="Calibri" pitchFamily="34" charset="0"/>
                <a:ea typeface="Calibri" pitchFamily="34" charset="-122"/>
                <a:cs typeface="Calibri" pitchFamily="34" charset="-120"/>
              </a:rPr>
              <a:t>Données personnelles + art. 22</a:t>
            </a:r>
            <a:endParaRPr lang="en-US" sz="1250" dirty="0"/>
          </a:p>
        </p:txBody>
      </p:sp>
      <p:sp>
        <p:nvSpPr>
          <p:cNvPr id="20" name="Shape 18"/>
          <p:cNvSpPr/>
          <p:nvPr/>
        </p:nvSpPr>
        <p:spPr>
          <a:xfrm>
            <a:off x="6135624" y="2194560"/>
            <a:ext cx="2674620" cy="17830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1" name="Shape 19"/>
          <p:cNvSpPr/>
          <p:nvPr/>
        </p:nvSpPr>
        <p:spPr>
          <a:xfrm>
            <a:off x="6135624" y="2194560"/>
            <a:ext cx="2674620" cy="411480"/>
          </a:xfrm>
          <a:prstGeom prst="rect">
            <a:avLst/>
          </a:prstGeom>
          <a:solidFill>
            <a:srgbClr val="0096AA"/>
          </a:solidFill>
          <a:ln w="12700">
            <a:solidFill>
              <a:srgbClr val="0096AA"/>
            </a:solidFill>
            <a:prstDash val="solid"/>
          </a:ln>
        </p:spPr>
      </p:sp>
      <p:sp>
        <p:nvSpPr>
          <p:cNvPr id="22" name="Text 20"/>
          <p:cNvSpPr/>
          <p:nvPr/>
        </p:nvSpPr>
        <p:spPr>
          <a:xfrm>
            <a:off x="6318504" y="2240280"/>
            <a:ext cx="2308860" cy="320040"/>
          </a:xfrm>
          <a:prstGeom prst="rect">
            <a:avLst/>
          </a:prstGeom>
          <a:noFill/>
          <a:ln/>
        </p:spPr>
        <p:txBody>
          <a:bodyPr wrap="square" lIns="0" tIns="0" rIns="0" bIns="0" rtlCol="0" anchor="ctr"/>
          <a:lstStyle/>
          <a:p>
            <a:pPr indent="0" marL="0">
              <a:buNone/>
            </a:pPr>
            <a:r>
              <a:rPr lang="en-US" sz="1600" b="1" dirty="0">
                <a:solidFill>
                  <a:srgbClr val="FFFFFF"/>
                </a:solidFill>
                <a:latin typeface="Calibri" pitchFamily="34" charset="0"/>
                <a:ea typeface="Calibri" pitchFamily="34" charset="-122"/>
                <a:cs typeface="Calibri" pitchFamily="34" charset="-120"/>
              </a:rPr>
              <a:t>NIS2</a:t>
            </a:r>
            <a:endParaRPr lang="en-US" sz="1600" dirty="0"/>
          </a:p>
        </p:txBody>
      </p:sp>
      <p:sp>
        <p:nvSpPr>
          <p:cNvPr id="23" name="Text 21"/>
          <p:cNvSpPr/>
          <p:nvPr/>
        </p:nvSpPr>
        <p:spPr>
          <a:xfrm>
            <a:off x="6318504" y="2697480"/>
            <a:ext cx="2308860" cy="32004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UE 2022/2555</a:t>
            </a:r>
            <a:endParaRPr lang="en-US" sz="1100" dirty="0"/>
          </a:p>
        </p:txBody>
      </p:sp>
      <p:sp>
        <p:nvSpPr>
          <p:cNvPr id="24" name="Text 22"/>
          <p:cNvSpPr/>
          <p:nvPr/>
        </p:nvSpPr>
        <p:spPr>
          <a:xfrm>
            <a:off x="6318504" y="3063240"/>
            <a:ext cx="2308860" cy="822960"/>
          </a:xfrm>
          <a:prstGeom prst="rect">
            <a:avLst/>
          </a:prstGeom>
          <a:noFill/>
          <a:ln/>
        </p:spPr>
        <p:txBody>
          <a:bodyPr wrap="square" lIns="0" tIns="0" rIns="0" bIns="0" rtlCol="0" anchor="t"/>
          <a:lstStyle/>
          <a:p>
            <a:pPr indent="0" marL="0">
              <a:buNone/>
            </a:pPr>
            <a:r>
              <a:rPr lang="en-US" sz="1250" dirty="0">
                <a:solidFill>
                  <a:srgbClr val="1A2332"/>
                </a:solidFill>
                <a:latin typeface="Calibri" pitchFamily="34" charset="0"/>
                <a:ea typeface="Calibri" pitchFamily="34" charset="-122"/>
                <a:cs typeface="Calibri" pitchFamily="34" charset="-120"/>
              </a:rPr>
              <a:t>Cybersécurité entités essentielles</a:t>
            </a:r>
            <a:endParaRPr lang="en-US" sz="1250" dirty="0"/>
          </a:p>
        </p:txBody>
      </p:sp>
      <p:sp>
        <p:nvSpPr>
          <p:cNvPr id="25" name="Shape 23"/>
          <p:cNvSpPr/>
          <p:nvPr/>
        </p:nvSpPr>
        <p:spPr>
          <a:xfrm>
            <a:off x="8929116" y="2194560"/>
            <a:ext cx="2674620" cy="17830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6" name="Shape 24"/>
          <p:cNvSpPr/>
          <p:nvPr/>
        </p:nvSpPr>
        <p:spPr>
          <a:xfrm>
            <a:off x="8929116" y="2194560"/>
            <a:ext cx="2674620" cy="411480"/>
          </a:xfrm>
          <a:prstGeom prst="rect">
            <a:avLst/>
          </a:prstGeom>
          <a:solidFill>
            <a:srgbClr val="0096AA"/>
          </a:solidFill>
          <a:ln w="12700">
            <a:solidFill>
              <a:srgbClr val="0096AA"/>
            </a:solidFill>
            <a:prstDash val="solid"/>
          </a:ln>
        </p:spPr>
      </p:sp>
      <p:sp>
        <p:nvSpPr>
          <p:cNvPr id="27" name="Text 25"/>
          <p:cNvSpPr/>
          <p:nvPr/>
        </p:nvSpPr>
        <p:spPr>
          <a:xfrm>
            <a:off x="9111996" y="2240280"/>
            <a:ext cx="2308860" cy="320040"/>
          </a:xfrm>
          <a:prstGeom prst="rect">
            <a:avLst/>
          </a:prstGeom>
          <a:noFill/>
          <a:ln/>
        </p:spPr>
        <p:txBody>
          <a:bodyPr wrap="square" lIns="0" tIns="0" rIns="0" bIns="0" rtlCol="0" anchor="ctr"/>
          <a:lstStyle/>
          <a:p>
            <a:pPr indent="0" marL="0">
              <a:buNone/>
            </a:pPr>
            <a:r>
              <a:rPr lang="en-US" sz="1600" b="1" dirty="0">
                <a:solidFill>
                  <a:srgbClr val="FFFFFF"/>
                </a:solidFill>
                <a:latin typeface="Calibri" pitchFamily="34" charset="0"/>
                <a:ea typeface="Calibri" pitchFamily="34" charset="-122"/>
                <a:cs typeface="Calibri" pitchFamily="34" charset="-120"/>
              </a:rPr>
              <a:t>DORA</a:t>
            </a:r>
            <a:endParaRPr lang="en-US" sz="1600" dirty="0"/>
          </a:p>
        </p:txBody>
      </p:sp>
      <p:sp>
        <p:nvSpPr>
          <p:cNvPr id="28" name="Text 26"/>
          <p:cNvSpPr/>
          <p:nvPr/>
        </p:nvSpPr>
        <p:spPr>
          <a:xfrm>
            <a:off x="9111996" y="2697480"/>
            <a:ext cx="2308860" cy="32004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UE 2022/2554</a:t>
            </a:r>
            <a:endParaRPr lang="en-US" sz="1100" dirty="0"/>
          </a:p>
        </p:txBody>
      </p:sp>
      <p:sp>
        <p:nvSpPr>
          <p:cNvPr id="29" name="Text 27"/>
          <p:cNvSpPr/>
          <p:nvPr/>
        </p:nvSpPr>
        <p:spPr>
          <a:xfrm>
            <a:off x="9111996" y="3063240"/>
            <a:ext cx="2308860" cy="822960"/>
          </a:xfrm>
          <a:prstGeom prst="rect">
            <a:avLst/>
          </a:prstGeom>
          <a:noFill/>
          <a:ln/>
        </p:spPr>
        <p:txBody>
          <a:bodyPr wrap="square" lIns="0" tIns="0" rIns="0" bIns="0" rtlCol="0" anchor="t"/>
          <a:lstStyle/>
          <a:p>
            <a:pPr indent="0" marL="0">
              <a:buNone/>
            </a:pPr>
            <a:r>
              <a:rPr lang="en-US" sz="1250" dirty="0">
                <a:solidFill>
                  <a:srgbClr val="1A2332"/>
                </a:solidFill>
                <a:latin typeface="Calibri" pitchFamily="34" charset="0"/>
                <a:ea typeface="Calibri" pitchFamily="34" charset="-122"/>
                <a:cs typeface="Calibri" pitchFamily="34" charset="-120"/>
              </a:rPr>
              <a:t>Résilience opérationnelle finance</a:t>
            </a:r>
            <a:endParaRPr lang="en-US" sz="1250" dirty="0"/>
          </a:p>
        </p:txBody>
      </p:sp>
      <p:sp>
        <p:nvSpPr>
          <p:cNvPr id="30" name="Shape 28"/>
          <p:cNvSpPr/>
          <p:nvPr/>
        </p:nvSpPr>
        <p:spPr>
          <a:xfrm>
            <a:off x="548640" y="4160520"/>
            <a:ext cx="2674620" cy="17830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31" name="Shape 29"/>
          <p:cNvSpPr/>
          <p:nvPr/>
        </p:nvSpPr>
        <p:spPr>
          <a:xfrm>
            <a:off x="548640" y="4160520"/>
            <a:ext cx="2674620" cy="411480"/>
          </a:xfrm>
          <a:prstGeom prst="rect">
            <a:avLst/>
          </a:prstGeom>
          <a:solidFill>
            <a:srgbClr val="1E7E34"/>
          </a:solidFill>
          <a:ln w="12700">
            <a:solidFill>
              <a:srgbClr val="1E7E34"/>
            </a:solidFill>
            <a:prstDash val="solid"/>
          </a:ln>
        </p:spPr>
      </p:sp>
      <p:sp>
        <p:nvSpPr>
          <p:cNvPr id="32" name="Text 30"/>
          <p:cNvSpPr/>
          <p:nvPr/>
        </p:nvSpPr>
        <p:spPr>
          <a:xfrm>
            <a:off x="731520" y="4206240"/>
            <a:ext cx="2308860" cy="320040"/>
          </a:xfrm>
          <a:prstGeom prst="rect">
            <a:avLst/>
          </a:prstGeom>
          <a:noFill/>
          <a:ln/>
        </p:spPr>
        <p:txBody>
          <a:bodyPr wrap="square" lIns="0" tIns="0" rIns="0" bIns="0" rtlCol="0" anchor="ctr"/>
          <a:lstStyle/>
          <a:p>
            <a:pPr indent="0" marL="0">
              <a:buNone/>
            </a:pPr>
            <a:r>
              <a:rPr lang="en-US" sz="1600" b="1" dirty="0">
                <a:solidFill>
                  <a:srgbClr val="FFFFFF"/>
                </a:solidFill>
                <a:latin typeface="Calibri" pitchFamily="34" charset="0"/>
                <a:ea typeface="Calibri" pitchFamily="34" charset="-122"/>
                <a:cs typeface="Calibri" pitchFamily="34" charset="-120"/>
              </a:rPr>
              <a:t>CSRD</a:t>
            </a:r>
            <a:endParaRPr lang="en-US" sz="1600" dirty="0"/>
          </a:p>
        </p:txBody>
      </p:sp>
      <p:sp>
        <p:nvSpPr>
          <p:cNvPr id="33" name="Text 31"/>
          <p:cNvSpPr/>
          <p:nvPr/>
        </p:nvSpPr>
        <p:spPr>
          <a:xfrm>
            <a:off x="731520" y="4663440"/>
            <a:ext cx="2308860" cy="32004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UE 2022/2464</a:t>
            </a:r>
            <a:endParaRPr lang="en-US" sz="1100" dirty="0"/>
          </a:p>
        </p:txBody>
      </p:sp>
      <p:sp>
        <p:nvSpPr>
          <p:cNvPr id="34" name="Text 32"/>
          <p:cNvSpPr/>
          <p:nvPr/>
        </p:nvSpPr>
        <p:spPr>
          <a:xfrm>
            <a:off x="731520" y="5029200"/>
            <a:ext cx="2308860" cy="822960"/>
          </a:xfrm>
          <a:prstGeom prst="rect">
            <a:avLst/>
          </a:prstGeom>
          <a:noFill/>
          <a:ln/>
        </p:spPr>
        <p:txBody>
          <a:bodyPr wrap="square" lIns="0" tIns="0" rIns="0" bIns="0" rtlCol="0" anchor="t"/>
          <a:lstStyle/>
          <a:p>
            <a:pPr indent="0" marL="0">
              <a:buNone/>
            </a:pPr>
            <a:r>
              <a:rPr lang="en-US" sz="1250" dirty="0">
                <a:solidFill>
                  <a:srgbClr val="1A2332"/>
                </a:solidFill>
                <a:latin typeface="Calibri" pitchFamily="34" charset="0"/>
                <a:ea typeface="Calibri" pitchFamily="34" charset="-122"/>
                <a:cs typeface="Calibri" pitchFamily="34" charset="-120"/>
              </a:rPr>
              <a:t>Reporting durabilité (incl. IA)</a:t>
            </a:r>
            <a:endParaRPr lang="en-US" sz="1250" dirty="0"/>
          </a:p>
        </p:txBody>
      </p:sp>
      <p:sp>
        <p:nvSpPr>
          <p:cNvPr id="35" name="Shape 33"/>
          <p:cNvSpPr/>
          <p:nvPr/>
        </p:nvSpPr>
        <p:spPr>
          <a:xfrm>
            <a:off x="3342132" y="4160520"/>
            <a:ext cx="2674620" cy="17830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36" name="Shape 34"/>
          <p:cNvSpPr/>
          <p:nvPr/>
        </p:nvSpPr>
        <p:spPr>
          <a:xfrm>
            <a:off x="3342132" y="4160520"/>
            <a:ext cx="2674620" cy="411480"/>
          </a:xfrm>
          <a:prstGeom prst="rect">
            <a:avLst/>
          </a:prstGeom>
          <a:solidFill>
            <a:srgbClr val="1E7E34"/>
          </a:solidFill>
          <a:ln w="12700">
            <a:solidFill>
              <a:srgbClr val="1E7E34"/>
            </a:solidFill>
            <a:prstDash val="solid"/>
          </a:ln>
        </p:spPr>
      </p:sp>
      <p:sp>
        <p:nvSpPr>
          <p:cNvPr id="37" name="Text 35"/>
          <p:cNvSpPr/>
          <p:nvPr/>
        </p:nvSpPr>
        <p:spPr>
          <a:xfrm>
            <a:off x="3525012" y="4206240"/>
            <a:ext cx="2308860" cy="320040"/>
          </a:xfrm>
          <a:prstGeom prst="rect">
            <a:avLst/>
          </a:prstGeom>
          <a:noFill/>
          <a:ln/>
        </p:spPr>
        <p:txBody>
          <a:bodyPr wrap="square" lIns="0" tIns="0" rIns="0" bIns="0" rtlCol="0" anchor="ctr"/>
          <a:lstStyle/>
          <a:p>
            <a:pPr indent="0" marL="0">
              <a:buNone/>
            </a:pPr>
            <a:r>
              <a:rPr lang="en-US" sz="1600" b="1" dirty="0">
                <a:solidFill>
                  <a:srgbClr val="FFFFFF"/>
                </a:solidFill>
                <a:latin typeface="Calibri" pitchFamily="34" charset="0"/>
                <a:ea typeface="Calibri" pitchFamily="34" charset="-122"/>
                <a:cs typeface="Calibri" pitchFamily="34" charset="-120"/>
              </a:rPr>
              <a:t>CS3D</a:t>
            </a:r>
            <a:endParaRPr lang="en-US" sz="1600" dirty="0"/>
          </a:p>
        </p:txBody>
      </p:sp>
      <p:sp>
        <p:nvSpPr>
          <p:cNvPr id="38" name="Text 36"/>
          <p:cNvSpPr/>
          <p:nvPr/>
        </p:nvSpPr>
        <p:spPr>
          <a:xfrm>
            <a:off x="3525012" y="4663440"/>
            <a:ext cx="2308860" cy="32004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UE 2024/1760</a:t>
            </a:r>
            <a:endParaRPr lang="en-US" sz="1100" dirty="0"/>
          </a:p>
        </p:txBody>
      </p:sp>
      <p:sp>
        <p:nvSpPr>
          <p:cNvPr id="39" name="Text 37"/>
          <p:cNvSpPr/>
          <p:nvPr/>
        </p:nvSpPr>
        <p:spPr>
          <a:xfrm>
            <a:off x="3525012" y="5029200"/>
            <a:ext cx="2308860" cy="822960"/>
          </a:xfrm>
          <a:prstGeom prst="rect">
            <a:avLst/>
          </a:prstGeom>
          <a:noFill/>
          <a:ln/>
        </p:spPr>
        <p:txBody>
          <a:bodyPr wrap="square" lIns="0" tIns="0" rIns="0" bIns="0" rtlCol="0" anchor="t"/>
          <a:lstStyle/>
          <a:p>
            <a:pPr indent="0" marL="0">
              <a:buNone/>
            </a:pPr>
            <a:r>
              <a:rPr lang="en-US" sz="1250" dirty="0">
                <a:solidFill>
                  <a:srgbClr val="1A2332"/>
                </a:solidFill>
                <a:latin typeface="Calibri" pitchFamily="34" charset="0"/>
                <a:ea typeface="Calibri" pitchFamily="34" charset="-122"/>
                <a:cs typeface="Calibri" pitchFamily="34" charset="-120"/>
              </a:rPr>
              <a:t>Devoir de vigilance corporate</a:t>
            </a:r>
            <a:endParaRPr lang="en-US" sz="1250" dirty="0"/>
          </a:p>
        </p:txBody>
      </p:sp>
      <p:sp>
        <p:nvSpPr>
          <p:cNvPr id="40" name="Shape 38"/>
          <p:cNvSpPr/>
          <p:nvPr/>
        </p:nvSpPr>
        <p:spPr>
          <a:xfrm>
            <a:off x="6135624" y="4160520"/>
            <a:ext cx="2674620" cy="17830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41" name="Shape 39"/>
          <p:cNvSpPr/>
          <p:nvPr/>
        </p:nvSpPr>
        <p:spPr>
          <a:xfrm>
            <a:off x="6135624" y="4160520"/>
            <a:ext cx="2674620" cy="411480"/>
          </a:xfrm>
          <a:prstGeom prst="rect">
            <a:avLst/>
          </a:prstGeom>
          <a:solidFill>
            <a:srgbClr val="E67E22"/>
          </a:solidFill>
          <a:ln w="12700">
            <a:solidFill>
              <a:srgbClr val="E67E22"/>
            </a:solidFill>
            <a:prstDash val="solid"/>
          </a:ln>
        </p:spPr>
      </p:sp>
      <p:sp>
        <p:nvSpPr>
          <p:cNvPr id="42" name="Text 40"/>
          <p:cNvSpPr/>
          <p:nvPr/>
        </p:nvSpPr>
        <p:spPr>
          <a:xfrm>
            <a:off x="6318504" y="4206240"/>
            <a:ext cx="2308860" cy="320040"/>
          </a:xfrm>
          <a:prstGeom prst="rect">
            <a:avLst/>
          </a:prstGeom>
          <a:noFill/>
          <a:ln/>
        </p:spPr>
        <p:txBody>
          <a:bodyPr wrap="square" lIns="0" tIns="0" rIns="0" bIns="0" rtlCol="0" anchor="ctr"/>
          <a:lstStyle/>
          <a:p>
            <a:pPr indent="0" marL="0">
              <a:buNone/>
            </a:pPr>
            <a:r>
              <a:rPr lang="en-US" sz="1600" b="1" dirty="0">
                <a:solidFill>
                  <a:srgbClr val="FFFFFF"/>
                </a:solidFill>
                <a:latin typeface="Calibri" pitchFamily="34" charset="0"/>
                <a:ea typeface="Calibri" pitchFamily="34" charset="-122"/>
                <a:cs typeface="Calibri" pitchFamily="34" charset="-120"/>
              </a:rPr>
              <a:t>Sapin 2</a:t>
            </a:r>
            <a:endParaRPr lang="en-US" sz="1600" dirty="0"/>
          </a:p>
        </p:txBody>
      </p:sp>
      <p:sp>
        <p:nvSpPr>
          <p:cNvPr id="43" name="Text 41"/>
          <p:cNvSpPr/>
          <p:nvPr/>
        </p:nvSpPr>
        <p:spPr>
          <a:xfrm>
            <a:off x="6318504" y="4663440"/>
            <a:ext cx="2308860" cy="32004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Loi FR 2016</a:t>
            </a:r>
            <a:endParaRPr lang="en-US" sz="1100" dirty="0"/>
          </a:p>
        </p:txBody>
      </p:sp>
      <p:sp>
        <p:nvSpPr>
          <p:cNvPr id="44" name="Text 42"/>
          <p:cNvSpPr/>
          <p:nvPr/>
        </p:nvSpPr>
        <p:spPr>
          <a:xfrm>
            <a:off x="6318504" y="5029200"/>
            <a:ext cx="2308860" cy="822960"/>
          </a:xfrm>
          <a:prstGeom prst="rect">
            <a:avLst/>
          </a:prstGeom>
          <a:noFill/>
          <a:ln/>
        </p:spPr>
        <p:txBody>
          <a:bodyPr wrap="square" lIns="0" tIns="0" rIns="0" bIns="0" rtlCol="0" anchor="t"/>
          <a:lstStyle/>
          <a:p>
            <a:pPr indent="0" marL="0">
              <a:buNone/>
            </a:pPr>
            <a:r>
              <a:rPr lang="en-US" sz="1250" dirty="0">
                <a:solidFill>
                  <a:srgbClr val="1A2332"/>
                </a:solidFill>
                <a:latin typeface="Calibri" pitchFamily="34" charset="0"/>
                <a:ea typeface="Calibri" pitchFamily="34" charset="-122"/>
                <a:cs typeface="Calibri" pitchFamily="34" charset="-120"/>
              </a:rPr>
              <a:t>Anti-corruption + vigilance</a:t>
            </a:r>
            <a:endParaRPr lang="en-US" sz="1250" dirty="0"/>
          </a:p>
        </p:txBody>
      </p:sp>
      <p:sp>
        <p:nvSpPr>
          <p:cNvPr id="45" name="Shape 43"/>
          <p:cNvSpPr/>
          <p:nvPr/>
        </p:nvSpPr>
        <p:spPr>
          <a:xfrm>
            <a:off x="8929116" y="4160520"/>
            <a:ext cx="2674620" cy="17830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46" name="Shape 44"/>
          <p:cNvSpPr/>
          <p:nvPr/>
        </p:nvSpPr>
        <p:spPr>
          <a:xfrm>
            <a:off x="8929116" y="4160520"/>
            <a:ext cx="2674620" cy="411480"/>
          </a:xfrm>
          <a:prstGeom prst="rect">
            <a:avLst/>
          </a:prstGeom>
          <a:solidFill>
            <a:srgbClr val="E67E22"/>
          </a:solidFill>
          <a:ln w="12700">
            <a:solidFill>
              <a:srgbClr val="E67E22"/>
            </a:solidFill>
            <a:prstDash val="solid"/>
          </a:ln>
        </p:spPr>
      </p:sp>
      <p:sp>
        <p:nvSpPr>
          <p:cNvPr id="47" name="Text 45"/>
          <p:cNvSpPr/>
          <p:nvPr/>
        </p:nvSpPr>
        <p:spPr>
          <a:xfrm>
            <a:off x="9111996" y="4206240"/>
            <a:ext cx="2308860" cy="320040"/>
          </a:xfrm>
          <a:prstGeom prst="rect">
            <a:avLst/>
          </a:prstGeom>
          <a:noFill/>
          <a:ln/>
        </p:spPr>
        <p:txBody>
          <a:bodyPr wrap="square" lIns="0" tIns="0" rIns="0" bIns="0" rtlCol="0" anchor="ctr"/>
          <a:lstStyle/>
          <a:p>
            <a:pPr indent="0" marL="0">
              <a:buNone/>
            </a:pPr>
            <a:r>
              <a:rPr lang="en-US" sz="1600" b="1" dirty="0">
                <a:solidFill>
                  <a:srgbClr val="FFFFFF"/>
                </a:solidFill>
                <a:latin typeface="Calibri" pitchFamily="34" charset="0"/>
                <a:ea typeface="Calibri" pitchFamily="34" charset="-122"/>
                <a:cs typeface="Calibri" pitchFamily="34" charset="-120"/>
              </a:rPr>
              <a:t>L. Vigilance</a:t>
            </a:r>
            <a:endParaRPr lang="en-US" sz="1600" dirty="0"/>
          </a:p>
        </p:txBody>
      </p:sp>
      <p:sp>
        <p:nvSpPr>
          <p:cNvPr id="48" name="Text 46"/>
          <p:cNvSpPr/>
          <p:nvPr/>
        </p:nvSpPr>
        <p:spPr>
          <a:xfrm>
            <a:off x="9111996" y="4663440"/>
            <a:ext cx="2308860" cy="32004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Loi FR 2017-399</a:t>
            </a:r>
            <a:endParaRPr lang="en-US" sz="1100" dirty="0"/>
          </a:p>
        </p:txBody>
      </p:sp>
      <p:sp>
        <p:nvSpPr>
          <p:cNvPr id="49" name="Text 47"/>
          <p:cNvSpPr/>
          <p:nvPr/>
        </p:nvSpPr>
        <p:spPr>
          <a:xfrm>
            <a:off x="9111996" y="5029200"/>
            <a:ext cx="2308860" cy="822960"/>
          </a:xfrm>
          <a:prstGeom prst="rect">
            <a:avLst/>
          </a:prstGeom>
          <a:noFill/>
          <a:ln/>
        </p:spPr>
        <p:txBody>
          <a:bodyPr wrap="square" lIns="0" tIns="0" rIns="0" bIns="0" rtlCol="0" anchor="t"/>
          <a:lstStyle/>
          <a:p>
            <a:pPr indent="0" marL="0">
              <a:buNone/>
            </a:pPr>
            <a:r>
              <a:rPr lang="en-US" sz="1250" dirty="0">
                <a:solidFill>
                  <a:srgbClr val="1A2332"/>
                </a:solidFill>
                <a:latin typeface="Calibri" pitchFamily="34" charset="0"/>
                <a:ea typeface="Calibri" pitchFamily="34" charset="-122"/>
                <a:cs typeface="Calibri" pitchFamily="34" charset="-120"/>
              </a:rPr>
              <a:t>Risques droits humains / environnement</a:t>
            </a:r>
            <a:endParaRPr lang="en-US" sz="12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2. AI ACT &amp; CADRE RÉGLEMENTAIRE</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13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Sanctions : entreprise ET dirigeant</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L'autonomie agentique ne dilue pas la responsabilité personnelle — elle peut l'aggraver.</a:t>
            </a:r>
            <a:endParaRPr lang="en-US" sz="1600" dirty="0"/>
          </a:p>
        </p:txBody>
      </p:sp>
      <p:sp>
        <p:nvSpPr>
          <p:cNvPr id="10" name="Shape 8"/>
          <p:cNvSpPr/>
          <p:nvPr/>
        </p:nvSpPr>
        <p:spPr>
          <a:xfrm>
            <a:off x="548640" y="2194560"/>
            <a:ext cx="5394960" cy="38404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1" name="Shape 9"/>
          <p:cNvSpPr/>
          <p:nvPr/>
        </p:nvSpPr>
        <p:spPr>
          <a:xfrm>
            <a:off x="548640" y="2194560"/>
            <a:ext cx="164592" cy="3840480"/>
          </a:xfrm>
          <a:prstGeom prst="rect">
            <a:avLst/>
          </a:prstGeom>
          <a:solidFill>
            <a:srgbClr val="C0392B"/>
          </a:solidFill>
          <a:ln w="12700">
            <a:solidFill>
              <a:srgbClr val="C0392B"/>
            </a:solidFill>
            <a:prstDash val="solid"/>
          </a:ln>
        </p:spPr>
      </p:sp>
      <p:sp>
        <p:nvSpPr>
          <p:cNvPr id="12" name="Text 10"/>
          <p:cNvSpPr/>
          <p:nvPr/>
        </p:nvSpPr>
        <p:spPr>
          <a:xfrm>
            <a:off x="914400" y="2331720"/>
            <a:ext cx="4937760" cy="365760"/>
          </a:xfrm>
          <a:prstGeom prst="rect">
            <a:avLst/>
          </a:prstGeom>
          <a:noFill/>
          <a:ln/>
        </p:spPr>
        <p:txBody>
          <a:bodyPr wrap="square" lIns="0" tIns="0" rIns="0" bIns="0" rtlCol="0" anchor="ctr"/>
          <a:lstStyle/>
          <a:p>
            <a:pPr indent="0" marL="0">
              <a:buNone/>
            </a:pPr>
            <a:r>
              <a:rPr lang="en-US" sz="1400" b="1" spc="400" kern="0" dirty="0">
                <a:solidFill>
                  <a:srgbClr val="C0392B"/>
                </a:solidFill>
                <a:latin typeface="Calibri" pitchFamily="34" charset="0"/>
                <a:ea typeface="Calibri" pitchFamily="34" charset="-122"/>
                <a:cs typeface="Calibri" pitchFamily="34" charset="-120"/>
              </a:rPr>
              <a:t>ENTREPRISE</a:t>
            </a:r>
            <a:endParaRPr lang="en-US" sz="1400" dirty="0"/>
          </a:p>
        </p:txBody>
      </p:sp>
      <p:sp>
        <p:nvSpPr>
          <p:cNvPr id="13" name="Text 11"/>
          <p:cNvSpPr/>
          <p:nvPr/>
        </p:nvSpPr>
        <p:spPr>
          <a:xfrm>
            <a:off x="914400" y="2697480"/>
            <a:ext cx="4937760" cy="365760"/>
          </a:xfrm>
          <a:prstGeom prst="rect">
            <a:avLst/>
          </a:prstGeom>
          <a:noFill/>
          <a:ln/>
        </p:spPr>
        <p:txBody>
          <a:bodyPr wrap="square" lIns="0" tIns="0" rIns="0" bIns="0" rtlCol="0" anchor="ctr"/>
          <a:lstStyle/>
          <a:p>
            <a:pPr indent="0" marL="0">
              <a:buNone/>
            </a:pPr>
            <a:r>
              <a:rPr lang="en-US" sz="1400" b="1" dirty="0">
                <a:solidFill>
                  <a:srgbClr val="0E1F3D"/>
                </a:solidFill>
                <a:latin typeface="Calibri" pitchFamily="34" charset="0"/>
                <a:ea typeface="Calibri" pitchFamily="34" charset="-122"/>
                <a:cs typeface="Calibri" pitchFamily="34" charset="-120"/>
              </a:rPr>
              <a:t>AI Act art. 99 — sanctions</a:t>
            </a:r>
            <a:endParaRPr lang="en-US" sz="1400" dirty="0"/>
          </a:p>
        </p:txBody>
      </p:sp>
      <p:sp>
        <p:nvSpPr>
          <p:cNvPr id="14" name="Text 12"/>
          <p:cNvSpPr/>
          <p:nvPr/>
        </p:nvSpPr>
        <p:spPr>
          <a:xfrm>
            <a:off x="914400" y="3154680"/>
            <a:ext cx="4937760" cy="1005840"/>
          </a:xfrm>
          <a:prstGeom prst="rect">
            <a:avLst/>
          </a:prstGeom>
          <a:noFill/>
          <a:ln/>
        </p:spPr>
        <p:txBody>
          <a:bodyPr wrap="square" lIns="0" tIns="0" rIns="0" bIns="0" rtlCol="0" anchor="ctr"/>
          <a:lstStyle/>
          <a:p>
            <a:pPr indent="0" marL="0">
              <a:buNone/>
            </a:pPr>
            <a:r>
              <a:rPr lang="en-US" sz="7000" b="1" dirty="0">
                <a:solidFill>
                  <a:srgbClr val="C0392B"/>
                </a:solidFill>
                <a:latin typeface="Calibri" pitchFamily="34" charset="0"/>
                <a:ea typeface="Calibri" pitchFamily="34" charset="-122"/>
                <a:cs typeface="Calibri" pitchFamily="34" charset="-120"/>
              </a:rPr>
              <a:t>35 M€</a:t>
            </a:r>
            <a:endParaRPr lang="en-US" sz="7000" dirty="0"/>
          </a:p>
        </p:txBody>
      </p:sp>
      <p:sp>
        <p:nvSpPr>
          <p:cNvPr id="15" name="Text 13"/>
          <p:cNvSpPr/>
          <p:nvPr/>
        </p:nvSpPr>
        <p:spPr>
          <a:xfrm>
            <a:off x="914400" y="4206240"/>
            <a:ext cx="4937760" cy="365760"/>
          </a:xfrm>
          <a:prstGeom prst="rect">
            <a:avLst/>
          </a:prstGeom>
          <a:noFill/>
          <a:ln/>
        </p:spPr>
        <p:txBody>
          <a:bodyPr wrap="square" lIns="0" tIns="0" rIns="0" bIns="0" rtlCol="0" anchor="ctr"/>
          <a:lstStyle/>
          <a:p>
            <a:pPr indent="0" marL="0">
              <a:buNone/>
            </a:pPr>
            <a:r>
              <a:rPr lang="en-US" sz="1400" i="1" dirty="0">
                <a:solidFill>
                  <a:srgbClr val="5A6573"/>
                </a:solidFill>
                <a:latin typeface="Calibri" pitchFamily="34" charset="0"/>
                <a:ea typeface="Calibri" pitchFamily="34" charset="-122"/>
                <a:cs typeface="Calibri" pitchFamily="34" charset="-120"/>
              </a:rPr>
              <a:t>ou 7 % du CA mondial</a:t>
            </a:r>
            <a:endParaRPr lang="en-US" sz="1400" dirty="0"/>
          </a:p>
        </p:txBody>
      </p:sp>
      <p:sp>
        <p:nvSpPr>
          <p:cNvPr id="16" name="Text 14"/>
          <p:cNvSpPr/>
          <p:nvPr/>
        </p:nvSpPr>
        <p:spPr>
          <a:xfrm>
            <a:off x="914400" y="4572000"/>
            <a:ext cx="4937760" cy="36576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(le plus élevé des deux, pour les pratiques interdites)</a:t>
            </a:r>
            <a:endParaRPr lang="en-US" sz="1100" dirty="0"/>
          </a:p>
        </p:txBody>
      </p:sp>
      <p:sp>
        <p:nvSpPr>
          <p:cNvPr id="17" name="Text 15"/>
          <p:cNvSpPr/>
          <p:nvPr/>
        </p:nvSpPr>
        <p:spPr>
          <a:xfrm>
            <a:off x="914400" y="5120640"/>
            <a:ext cx="4937760" cy="822960"/>
          </a:xfrm>
          <a:prstGeom prst="rect">
            <a:avLst/>
          </a:prstGeom>
          <a:noFill/>
          <a:ln/>
        </p:spPr>
        <p:txBody>
          <a:bodyPr wrap="square" lIns="0" tIns="0" rIns="0" bIns="0" rtlCol="0" anchor="t"/>
          <a:lstStyle/>
          <a:p>
            <a:pPr indent="0" marL="0">
              <a:buNone/>
            </a:pPr>
            <a:r>
              <a:rPr lang="en-US" sz="1100" dirty="0">
                <a:solidFill>
                  <a:srgbClr val="1A2332"/>
                </a:solidFill>
                <a:latin typeface="Calibri" pitchFamily="34" charset="0"/>
                <a:ea typeface="Calibri" pitchFamily="34" charset="-122"/>
                <a:cs typeface="Calibri" pitchFamily="34" charset="-120"/>
              </a:rPr>
              <a:t>RGPD : 4 % du CA mondial / 20 M€</a:t>
            </a:r>
            <a:endParaRPr lang="en-US" sz="1100" dirty="0"/>
          </a:p>
          <a:p>
            <a:pPr indent="0" marL="0">
              <a:buNone/>
            </a:pPr>
            <a:r>
              <a:rPr lang="en-US" sz="1100" dirty="0">
                <a:solidFill>
                  <a:srgbClr val="1A2332"/>
                </a:solidFill>
                <a:latin typeface="Calibri" pitchFamily="34" charset="0"/>
                <a:ea typeface="Calibri" pitchFamily="34" charset="-122"/>
                <a:cs typeface="Calibri" pitchFamily="34" charset="-120"/>
              </a:rPr>
              <a:t>DORA : sanctions ACPR par jour de manquement</a:t>
            </a:r>
            <a:endParaRPr lang="en-US" sz="1100" dirty="0"/>
          </a:p>
          <a:p>
            <a:pPr indent="0" marL="0">
              <a:buNone/>
            </a:pPr>
            <a:r>
              <a:rPr lang="en-US" sz="1100" dirty="0">
                <a:solidFill>
                  <a:srgbClr val="1A2332"/>
                </a:solidFill>
                <a:latin typeface="Calibri" pitchFamily="34" charset="0"/>
                <a:ea typeface="Calibri" pitchFamily="34" charset="-122"/>
                <a:cs typeface="Calibri" pitchFamily="34" charset="-120"/>
              </a:rPr>
              <a:t>CS3D : action en cessation + dommages</a:t>
            </a:r>
            <a:endParaRPr lang="en-US" sz="1100" dirty="0"/>
          </a:p>
        </p:txBody>
      </p:sp>
      <p:sp>
        <p:nvSpPr>
          <p:cNvPr id="18" name="Shape 16"/>
          <p:cNvSpPr/>
          <p:nvPr/>
        </p:nvSpPr>
        <p:spPr>
          <a:xfrm>
            <a:off x="6217920" y="2194560"/>
            <a:ext cx="5394960" cy="38404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9" name="Shape 17"/>
          <p:cNvSpPr/>
          <p:nvPr/>
        </p:nvSpPr>
        <p:spPr>
          <a:xfrm>
            <a:off x="6217920" y="2194560"/>
            <a:ext cx="164592" cy="3840480"/>
          </a:xfrm>
          <a:prstGeom prst="rect">
            <a:avLst/>
          </a:prstGeom>
          <a:solidFill>
            <a:srgbClr val="0E1F3D"/>
          </a:solidFill>
          <a:ln w="12700">
            <a:solidFill>
              <a:srgbClr val="0E1F3D"/>
            </a:solidFill>
            <a:prstDash val="solid"/>
          </a:ln>
        </p:spPr>
      </p:sp>
      <p:sp>
        <p:nvSpPr>
          <p:cNvPr id="20" name="Text 18"/>
          <p:cNvSpPr/>
          <p:nvPr/>
        </p:nvSpPr>
        <p:spPr>
          <a:xfrm>
            <a:off x="6583680" y="2331720"/>
            <a:ext cx="4846320" cy="365760"/>
          </a:xfrm>
          <a:prstGeom prst="rect">
            <a:avLst/>
          </a:prstGeom>
          <a:noFill/>
          <a:ln/>
        </p:spPr>
        <p:txBody>
          <a:bodyPr wrap="square" lIns="0" tIns="0" rIns="0" bIns="0" rtlCol="0" anchor="ctr"/>
          <a:lstStyle/>
          <a:p>
            <a:pPr indent="0" marL="0">
              <a:buNone/>
            </a:pPr>
            <a:r>
              <a:rPr lang="en-US" sz="1400" b="1" spc="400" kern="0" dirty="0">
                <a:solidFill>
                  <a:srgbClr val="0E1F3D"/>
                </a:solidFill>
                <a:latin typeface="Calibri" pitchFamily="34" charset="0"/>
                <a:ea typeface="Calibri" pitchFamily="34" charset="-122"/>
                <a:cs typeface="Calibri" pitchFamily="34" charset="-120"/>
              </a:rPr>
              <a:t>DIRIGEANT</a:t>
            </a:r>
            <a:endParaRPr lang="en-US" sz="1400" dirty="0"/>
          </a:p>
        </p:txBody>
      </p:sp>
      <p:sp>
        <p:nvSpPr>
          <p:cNvPr id="21" name="Text 19"/>
          <p:cNvSpPr/>
          <p:nvPr/>
        </p:nvSpPr>
        <p:spPr>
          <a:xfrm>
            <a:off x="6583680" y="2697480"/>
            <a:ext cx="4846320" cy="365760"/>
          </a:xfrm>
          <a:prstGeom prst="rect">
            <a:avLst/>
          </a:prstGeom>
          <a:noFill/>
          <a:ln/>
        </p:spPr>
        <p:txBody>
          <a:bodyPr wrap="square" lIns="0" tIns="0" rIns="0" bIns="0" rtlCol="0" anchor="ctr"/>
          <a:lstStyle/>
          <a:p>
            <a:pPr indent="0" marL="0">
              <a:buNone/>
            </a:pPr>
            <a:r>
              <a:rPr lang="en-US" sz="1400" b="1" dirty="0">
                <a:solidFill>
                  <a:srgbClr val="0E1F3D"/>
                </a:solidFill>
                <a:latin typeface="Calibri" pitchFamily="34" charset="0"/>
                <a:ea typeface="Calibri" pitchFamily="34" charset="-122"/>
                <a:cs typeface="Calibri" pitchFamily="34" charset="-120"/>
              </a:rPr>
              <a:t>Affaire Lafarge Syrie</a:t>
            </a:r>
            <a:endParaRPr lang="en-US" sz="1400" dirty="0"/>
          </a:p>
        </p:txBody>
      </p:sp>
      <p:sp>
        <p:nvSpPr>
          <p:cNvPr id="22" name="Text 20"/>
          <p:cNvSpPr/>
          <p:nvPr/>
        </p:nvSpPr>
        <p:spPr>
          <a:xfrm>
            <a:off x="6583680" y="3017520"/>
            <a:ext cx="4846320" cy="32004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Cass. crim. 16 janv. 2024</a:t>
            </a:r>
            <a:endParaRPr lang="en-US" sz="1100" dirty="0"/>
          </a:p>
        </p:txBody>
      </p:sp>
      <p:sp>
        <p:nvSpPr>
          <p:cNvPr id="23" name="Text 21"/>
          <p:cNvSpPr/>
          <p:nvPr/>
        </p:nvSpPr>
        <p:spPr>
          <a:xfrm>
            <a:off x="6583680" y="3383280"/>
            <a:ext cx="4846320" cy="1371600"/>
          </a:xfrm>
          <a:prstGeom prst="rect">
            <a:avLst/>
          </a:prstGeom>
          <a:noFill/>
          <a:ln/>
        </p:spPr>
        <p:txBody>
          <a:bodyPr wrap="square" lIns="0" tIns="0" rIns="0" bIns="0" rtlCol="0" anchor="t"/>
          <a:lstStyle/>
          <a:p>
            <a:pPr indent="0" marL="0">
              <a:buNone/>
            </a:pPr>
            <a:r>
              <a:rPr lang="en-US" sz="1200" i="1" dirty="0">
                <a:solidFill>
                  <a:srgbClr val="1A2332"/>
                </a:solidFill>
                <a:latin typeface="Calibri" pitchFamily="34" charset="0"/>
                <a:ea typeface="Calibri" pitchFamily="34" charset="-122"/>
                <a:cs typeface="Calibri" pitchFamily="34" charset="-120"/>
              </a:rPr>
              <a:t>Confirmation de la mise en examen pour complicité de crimes contre l'humanité contre des dirigeants ayant laissé l'entreprise financer des groupes terroristes.</a:t>
            </a:r>
            <a:endParaRPr lang="en-US" sz="1200" dirty="0"/>
          </a:p>
        </p:txBody>
      </p:sp>
      <p:sp>
        <p:nvSpPr>
          <p:cNvPr id="24" name="Text 22"/>
          <p:cNvSpPr/>
          <p:nvPr/>
        </p:nvSpPr>
        <p:spPr>
          <a:xfrm>
            <a:off x="6583680" y="4754880"/>
            <a:ext cx="4846320" cy="320040"/>
          </a:xfrm>
          <a:prstGeom prst="rect">
            <a:avLst/>
          </a:prstGeom>
          <a:noFill/>
          <a:ln/>
        </p:spPr>
        <p:txBody>
          <a:bodyPr wrap="square" lIns="0" tIns="0" rIns="0" bIns="0" rtlCol="0" anchor="ctr"/>
          <a:lstStyle/>
          <a:p>
            <a:pPr indent="0" marL="0">
              <a:buNone/>
            </a:pPr>
            <a:r>
              <a:rPr lang="en-US" sz="1200" b="1" dirty="0">
                <a:solidFill>
                  <a:srgbClr val="0E1F3D"/>
                </a:solidFill>
                <a:latin typeface="Calibri" pitchFamily="34" charset="0"/>
                <a:ea typeface="Calibri" pitchFamily="34" charset="-122"/>
                <a:cs typeface="Calibri" pitchFamily="34" charset="-120"/>
              </a:rPr>
              <a:t>Lecture pour le DG d'aujourd'hui :</a:t>
            </a:r>
            <a:endParaRPr lang="en-US" sz="1200" dirty="0"/>
          </a:p>
        </p:txBody>
      </p:sp>
      <p:sp>
        <p:nvSpPr>
          <p:cNvPr id="25" name="Text 23"/>
          <p:cNvSpPr/>
          <p:nvPr/>
        </p:nvSpPr>
        <p:spPr>
          <a:xfrm>
            <a:off x="6583680" y="5074920"/>
            <a:ext cx="4846320" cy="914400"/>
          </a:xfrm>
          <a:prstGeom prst="rect">
            <a:avLst/>
          </a:prstGeom>
          <a:noFill/>
          <a:ln/>
        </p:spPr>
        <p:txBody>
          <a:bodyPr wrap="square" lIns="0" tIns="0" rIns="0" bIns="0" rtlCol="0" anchor="t"/>
          <a:lstStyle/>
          <a:p>
            <a:pPr indent="0" marL="0">
              <a:buNone/>
            </a:pPr>
            <a:r>
              <a:rPr lang="en-US" sz="1200" dirty="0">
                <a:solidFill>
                  <a:srgbClr val="1A2332"/>
                </a:solidFill>
                <a:latin typeface="Calibri" pitchFamily="34" charset="0"/>
                <a:ea typeface="Calibri" pitchFamily="34" charset="-122"/>
                <a:cs typeface="Calibri" pitchFamily="34" charset="-120"/>
              </a:rPr>
              <a:t>Si vous laissez un agent autonome opérer sans précautions documentées, vous pouvez être personnellement responsable d'un dommage causé — au pénal.</a:t>
            </a:r>
            <a:endParaRPr lang="en-US" sz="1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3. LE CADRE ACF</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14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ACF en une page</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700" i="1" dirty="0">
                <a:solidFill>
                  <a:srgbClr val="5A6573"/>
                </a:solidFill>
                <a:latin typeface="Calibri" pitchFamily="34" charset="0"/>
                <a:ea typeface="Calibri" pitchFamily="34" charset="-122"/>
                <a:cs typeface="Calibri" pitchFamily="34" charset="-120"/>
              </a:rPr>
              <a:t>Quatre dimensions, un cadre, une discipline.</a:t>
            </a:r>
            <a:endParaRPr lang="en-US" sz="1700" dirty="0"/>
          </a:p>
        </p:txBody>
      </p:sp>
      <p:sp>
        <p:nvSpPr>
          <p:cNvPr id="10" name="Shape 8"/>
          <p:cNvSpPr/>
          <p:nvPr/>
        </p:nvSpPr>
        <p:spPr>
          <a:xfrm>
            <a:off x="548640" y="2011680"/>
            <a:ext cx="11064240" cy="777240"/>
          </a:xfrm>
          <a:prstGeom prst="rect">
            <a:avLst/>
          </a:prstGeom>
          <a:solidFill>
            <a:srgbClr val="0E1F3D"/>
          </a:solidFill>
          <a:ln w="12700">
            <a:solidFill>
              <a:srgbClr val="0E1F3D"/>
            </a:solidFill>
            <a:prstDash val="solid"/>
          </a:ln>
        </p:spPr>
      </p:sp>
      <p:sp>
        <p:nvSpPr>
          <p:cNvPr id="11" name="Shape 9"/>
          <p:cNvSpPr/>
          <p:nvPr/>
        </p:nvSpPr>
        <p:spPr>
          <a:xfrm>
            <a:off x="548640" y="2011680"/>
            <a:ext cx="164592" cy="777240"/>
          </a:xfrm>
          <a:prstGeom prst="rect">
            <a:avLst/>
          </a:prstGeom>
          <a:solidFill>
            <a:srgbClr val="00B8D4"/>
          </a:solidFill>
          <a:ln w="12700">
            <a:solidFill>
              <a:srgbClr val="00B8D4"/>
            </a:solidFill>
            <a:prstDash val="solid"/>
          </a:ln>
        </p:spPr>
      </p:sp>
      <p:sp>
        <p:nvSpPr>
          <p:cNvPr id="12" name="Text 10"/>
          <p:cNvSpPr/>
          <p:nvPr/>
        </p:nvSpPr>
        <p:spPr>
          <a:xfrm>
            <a:off x="868680" y="2121408"/>
            <a:ext cx="1371600" cy="548640"/>
          </a:xfrm>
          <a:prstGeom prst="rect">
            <a:avLst/>
          </a:prstGeom>
          <a:noFill/>
          <a:ln/>
        </p:spPr>
        <p:txBody>
          <a:bodyPr wrap="square" lIns="0" tIns="0" rIns="0" bIns="0" rtlCol="0" anchor="ctr"/>
          <a:lstStyle/>
          <a:p>
            <a:pPr indent="0" marL="0">
              <a:buNone/>
            </a:pPr>
            <a:r>
              <a:rPr lang="en-US" sz="2800" b="1" dirty="0">
                <a:solidFill>
                  <a:srgbClr val="00B8D4"/>
                </a:solidFill>
                <a:latin typeface="Calibri" pitchFamily="34" charset="0"/>
                <a:ea typeface="Calibri" pitchFamily="34" charset="-122"/>
                <a:cs typeface="Calibri" pitchFamily="34" charset="-120"/>
              </a:rPr>
              <a:t>ACF®</a:t>
            </a:r>
            <a:endParaRPr lang="en-US" sz="2800" dirty="0"/>
          </a:p>
        </p:txBody>
      </p:sp>
      <p:sp>
        <p:nvSpPr>
          <p:cNvPr id="13" name="Text 11"/>
          <p:cNvSpPr/>
          <p:nvPr/>
        </p:nvSpPr>
        <p:spPr>
          <a:xfrm>
            <a:off x="2286000" y="2121408"/>
            <a:ext cx="9326880" cy="548640"/>
          </a:xfrm>
          <a:prstGeom prst="rect">
            <a:avLst/>
          </a:prstGeom>
          <a:noFill/>
          <a:ln/>
        </p:spPr>
        <p:txBody>
          <a:bodyPr wrap="square" lIns="0" tIns="0" rIns="0" bIns="0" rtlCol="0" anchor="ctr"/>
          <a:lstStyle/>
          <a:p>
            <a:pPr indent="0" marL="0">
              <a:buNone/>
            </a:pPr>
            <a:r>
              <a:rPr lang="en-US" sz="1600" i="1" dirty="0">
                <a:solidFill>
                  <a:srgbClr val="FFFFFF"/>
                </a:solidFill>
                <a:latin typeface="Calibri" pitchFamily="34" charset="0"/>
                <a:ea typeface="Calibri" pitchFamily="34" charset="-122"/>
                <a:cs typeface="Calibri" pitchFamily="34" charset="-120"/>
              </a:rPr>
              <a:t>L'architecture pour gouverner les agents en 4 mouvements continus</a:t>
            </a:r>
            <a:endParaRPr lang="en-US" sz="1600" dirty="0"/>
          </a:p>
        </p:txBody>
      </p:sp>
      <p:sp>
        <p:nvSpPr>
          <p:cNvPr id="14" name="Shape 12"/>
          <p:cNvSpPr/>
          <p:nvPr/>
        </p:nvSpPr>
        <p:spPr>
          <a:xfrm>
            <a:off x="548640" y="3017520"/>
            <a:ext cx="2674620" cy="274320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5" name="Shape 13"/>
          <p:cNvSpPr/>
          <p:nvPr/>
        </p:nvSpPr>
        <p:spPr>
          <a:xfrm>
            <a:off x="548640" y="3017520"/>
            <a:ext cx="2674620" cy="457200"/>
          </a:xfrm>
          <a:prstGeom prst="rect">
            <a:avLst/>
          </a:prstGeom>
          <a:solidFill>
            <a:srgbClr val="0096AA"/>
          </a:solidFill>
          <a:ln w="12700">
            <a:solidFill>
              <a:srgbClr val="0096AA"/>
            </a:solidFill>
            <a:prstDash val="solid"/>
          </a:ln>
        </p:spPr>
      </p:sp>
      <p:sp>
        <p:nvSpPr>
          <p:cNvPr id="16" name="Shape 14"/>
          <p:cNvSpPr/>
          <p:nvPr/>
        </p:nvSpPr>
        <p:spPr>
          <a:xfrm>
            <a:off x="731520" y="3611880"/>
            <a:ext cx="640080" cy="640080"/>
          </a:xfrm>
          <a:prstGeom prst="ellipse">
            <a:avLst/>
          </a:prstGeom>
          <a:solidFill>
            <a:srgbClr val="FFFFFF"/>
          </a:solidFill>
          <a:ln w="38100">
            <a:solidFill>
              <a:srgbClr val="0096AA"/>
            </a:solidFill>
            <a:prstDash val="solid"/>
          </a:ln>
        </p:spPr>
      </p:sp>
      <p:sp>
        <p:nvSpPr>
          <p:cNvPr id="17" name="Text 15"/>
          <p:cNvSpPr/>
          <p:nvPr/>
        </p:nvSpPr>
        <p:spPr>
          <a:xfrm>
            <a:off x="731520" y="3611880"/>
            <a:ext cx="640080" cy="640080"/>
          </a:xfrm>
          <a:prstGeom prst="rect">
            <a:avLst/>
          </a:prstGeom>
          <a:noFill/>
          <a:ln/>
        </p:spPr>
        <p:txBody>
          <a:bodyPr wrap="square" lIns="0" tIns="0" rIns="0" bIns="0" rtlCol="0" anchor="ctr"/>
          <a:lstStyle/>
          <a:p>
            <a:pPr algn="ctr" indent="0" marL="0">
              <a:buNone/>
            </a:pPr>
            <a:r>
              <a:rPr lang="en-US" sz="2600" b="1" dirty="0">
                <a:solidFill>
                  <a:srgbClr val="0096AA"/>
                </a:solidFill>
                <a:latin typeface="Calibri" pitchFamily="34" charset="0"/>
                <a:ea typeface="Calibri" pitchFamily="34" charset="-122"/>
                <a:cs typeface="Calibri" pitchFamily="34" charset="-120"/>
              </a:rPr>
              <a:t>1</a:t>
            </a:r>
            <a:endParaRPr lang="en-US" sz="2600" dirty="0"/>
          </a:p>
        </p:txBody>
      </p:sp>
      <p:sp>
        <p:nvSpPr>
          <p:cNvPr id="18" name="Text 16"/>
          <p:cNvSpPr/>
          <p:nvPr/>
        </p:nvSpPr>
        <p:spPr>
          <a:xfrm>
            <a:off x="1463040" y="3611880"/>
            <a:ext cx="1668780" cy="365760"/>
          </a:xfrm>
          <a:prstGeom prst="rect">
            <a:avLst/>
          </a:prstGeom>
          <a:noFill/>
          <a:ln/>
        </p:spPr>
        <p:txBody>
          <a:bodyPr wrap="square" lIns="0" tIns="0" rIns="0" bIns="0" rtlCol="0" anchor="ctr"/>
          <a:lstStyle/>
          <a:p>
            <a:pPr indent="0" marL="0">
              <a:buNone/>
            </a:pPr>
            <a:r>
              <a:rPr lang="en-US" sz="1500" b="1" spc="300" kern="0" dirty="0">
                <a:solidFill>
                  <a:srgbClr val="0E1F3D"/>
                </a:solidFill>
                <a:latin typeface="Calibri" pitchFamily="34" charset="0"/>
                <a:ea typeface="Calibri" pitchFamily="34" charset="-122"/>
                <a:cs typeface="Calibri" pitchFamily="34" charset="-120"/>
              </a:rPr>
              <a:t>CARTOGRAPHIER</a:t>
            </a:r>
            <a:endParaRPr lang="en-US" sz="1500" dirty="0"/>
          </a:p>
        </p:txBody>
      </p:sp>
      <p:sp>
        <p:nvSpPr>
          <p:cNvPr id="19" name="Text 17"/>
          <p:cNvSpPr/>
          <p:nvPr/>
        </p:nvSpPr>
        <p:spPr>
          <a:xfrm>
            <a:off x="1463040" y="3977640"/>
            <a:ext cx="1668780" cy="27432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les décisions</a:t>
            </a:r>
            <a:endParaRPr lang="en-US" sz="1100" dirty="0"/>
          </a:p>
        </p:txBody>
      </p:sp>
      <p:sp>
        <p:nvSpPr>
          <p:cNvPr id="20" name="Shape 18"/>
          <p:cNvSpPr/>
          <p:nvPr/>
        </p:nvSpPr>
        <p:spPr>
          <a:xfrm>
            <a:off x="822960" y="4389120"/>
            <a:ext cx="2125980" cy="0"/>
          </a:xfrm>
          <a:prstGeom prst="line">
            <a:avLst/>
          </a:prstGeom>
          <a:noFill/>
          <a:ln w="12700">
            <a:solidFill>
              <a:srgbClr val="F2F4F7"/>
            </a:solidFill>
            <a:prstDash val="solid"/>
          </a:ln>
        </p:spPr>
      </p:sp>
      <p:sp>
        <p:nvSpPr>
          <p:cNvPr id="21" name="Text 19"/>
          <p:cNvSpPr/>
          <p:nvPr/>
        </p:nvSpPr>
        <p:spPr>
          <a:xfrm>
            <a:off x="822960" y="4480560"/>
            <a:ext cx="2125980" cy="640080"/>
          </a:xfrm>
          <a:prstGeom prst="rect">
            <a:avLst/>
          </a:prstGeom>
          <a:noFill/>
          <a:ln/>
        </p:spPr>
        <p:txBody>
          <a:bodyPr wrap="square" lIns="0" tIns="0" rIns="0" bIns="0" rtlCol="0" anchor="t"/>
          <a:lstStyle/>
          <a:p>
            <a:pPr indent="0" marL="0">
              <a:buNone/>
            </a:pPr>
            <a:r>
              <a:rPr lang="en-US" sz="1100" dirty="0">
                <a:solidFill>
                  <a:srgbClr val="1A2332"/>
                </a:solidFill>
                <a:latin typeface="Calibri" pitchFamily="34" charset="0"/>
                <a:ea typeface="Calibri" pitchFamily="34" charset="-122"/>
                <a:cs typeface="Calibri" pitchFamily="34" charset="-120"/>
              </a:rPr>
              <a:t>Identifier ce qui se décide, mesurer la criticité, choisir le niveau d'autonomie.</a:t>
            </a:r>
            <a:endParaRPr lang="en-US" sz="1100" dirty="0"/>
          </a:p>
        </p:txBody>
      </p:sp>
      <p:sp>
        <p:nvSpPr>
          <p:cNvPr id="22" name="Text 20"/>
          <p:cNvSpPr/>
          <p:nvPr/>
        </p:nvSpPr>
        <p:spPr>
          <a:xfrm>
            <a:off x="822960" y="5120640"/>
            <a:ext cx="2125980" cy="228600"/>
          </a:xfrm>
          <a:prstGeom prst="rect">
            <a:avLst/>
          </a:prstGeom>
          <a:noFill/>
          <a:ln/>
        </p:spPr>
        <p:txBody>
          <a:bodyPr wrap="square" lIns="0" tIns="0" rIns="0" bIns="0" rtlCol="0" anchor="ctr"/>
          <a:lstStyle/>
          <a:p>
            <a:pPr indent="0" marL="0">
              <a:buNone/>
            </a:pPr>
            <a:r>
              <a:rPr lang="en-US" sz="900" b="1" spc="200" kern="0" dirty="0">
                <a:solidFill>
                  <a:srgbClr val="0096AA"/>
                </a:solidFill>
                <a:latin typeface="Calibri" pitchFamily="34" charset="0"/>
                <a:ea typeface="Calibri" pitchFamily="34" charset="-122"/>
                <a:cs typeface="Calibri" pitchFamily="34" charset="-120"/>
              </a:rPr>
              <a:t>OUTILS ACF</a:t>
            </a:r>
            <a:endParaRPr lang="en-US" sz="900" dirty="0"/>
          </a:p>
        </p:txBody>
      </p:sp>
      <p:sp>
        <p:nvSpPr>
          <p:cNvPr id="23" name="Text 21"/>
          <p:cNvSpPr/>
          <p:nvPr/>
        </p:nvSpPr>
        <p:spPr>
          <a:xfrm>
            <a:off x="822960" y="5349240"/>
            <a:ext cx="2125980" cy="502920"/>
          </a:xfrm>
          <a:prstGeom prst="rect">
            <a:avLst/>
          </a:prstGeom>
          <a:noFill/>
          <a:ln/>
        </p:spPr>
        <p:txBody>
          <a:bodyPr wrap="square" lIns="0" tIns="0" rIns="0" bIns="0" rtlCol="0" anchor="t"/>
          <a:lstStyle/>
          <a:p>
            <a:pPr indent="0" marL="0">
              <a:spcAft>
                <a:spcPts val="100"/>
              </a:spcAft>
              <a:buNone/>
            </a:pPr>
            <a:r>
              <a:rPr lang="en-US" sz="1000" dirty="0">
                <a:solidFill>
                  <a:srgbClr val="0E1F3D"/>
                </a:solidFill>
                <a:latin typeface="Calibri" pitchFamily="34" charset="0"/>
                <a:ea typeface="Calibri" pitchFamily="34" charset="-122"/>
                <a:cs typeface="Calibri" pitchFamily="34" charset="-120"/>
              </a:rPr>
              <a:t>· ACF-00 Score</a:t>
            </a:r>
            <a:endParaRPr lang="en-US" sz="1000" dirty="0"/>
          </a:p>
          <a:p>
            <a:pPr indent="0" marL="0">
              <a:spcAft>
                <a:spcPts val="100"/>
              </a:spcAft>
              <a:buNone/>
            </a:pPr>
            <a:r>
              <a:rPr lang="en-US" sz="1000" dirty="0">
                <a:solidFill>
                  <a:srgbClr val="0E1F3D"/>
                </a:solidFill>
                <a:latin typeface="Calibri" pitchFamily="34" charset="0"/>
                <a:ea typeface="Calibri" pitchFamily="34" charset="-122"/>
                <a:cs typeface="Calibri" pitchFamily="34" charset="-120"/>
              </a:rPr>
              <a:t>· ACF-01 Carte</a:t>
            </a:r>
            <a:endParaRPr lang="en-US" sz="1000" dirty="0"/>
          </a:p>
          <a:p>
            <a:pPr indent="0" marL="0">
              <a:spcAft>
                <a:spcPts val="100"/>
              </a:spcAft>
              <a:buNone/>
            </a:pPr>
            <a:r>
              <a:rPr lang="en-US" sz="1000" dirty="0">
                <a:solidFill>
                  <a:srgbClr val="0E1F3D"/>
                </a:solidFill>
                <a:latin typeface="Calibri" pitchFamily="34" charset="0"/>
                <a:ea typeface="Calibri" pitchFamily="34" charset="-122"/>
                <a:cs typeface="Calibri" pitchFamily="34" charset="-120"/>
              </a:rPr>
              <a:t>· ACF-02 Matrice</a:t>
            </a:r>
            <a:endParaRPr lang="en-US" sz="1000" dirty="0"/>
          </a:p>
        </p:txBody>
      </p:sp>
      <p:sp>
        <p:nvSpPr>
          <p:cNvPr id="24" name="Shape 22"/>
          <p:cNvSpPr/>
          <p:nvPr/>
        </p:nvSpPr>
        <p:spPr>
          <a:xfrm>
            <a:off x="3342132" y="3017520"/>
            <a:ext cx="2674620" cy="274320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5" name="Shape 23"/>
          <p:cNvSpPr/>
          <p:nvPr/>
        </p:nvSpPr>
        <p:spPr>
          <a:xfrm>
            <a:off x="3342132" y="3017520"/>
            <a:ext cx="2674620" cy="457200"/>
          </a:xfrm>
          <a:prstGeom prst="rect">
            <a:avLst/>
          </a:prstGeom>
          <a:solidFill>
            <a:srgbClr val="1E7E34"/>
          </a:solidFill>
          <a:ln w="12700">
            <a:solidFill>
              <a:srgbClr val="1E7E34"/>
            </a:solidFill>
            <a:prstDash val="solid"/>
          </a:ln>
        </p:spPr>
      </p:sp>
      <p:sp>
        <p:nvSpPr>
          <p:cNvPr id="26" name="Shape 24"/>
          <p:cNvSpPr/>
          <p:nvPr/>
        </p:nvSpPr>
        <p:spPr>
          <a:xfrm>
            <a:off x="3525012" y="3611880"/>
            <a:ext cx="640080" cy="640080"/>
          </a:xfrm>
          <a:prstGeom prst="ellipse">
            <a:avLst/>
          </a:prstGeom>
          <a:solidFill>
            <a:srgbClr val="FFFFFF"/>
          </a:solidFill>
          <a:ln w="38100">
            <a:solidFill>
              <a:srgbClr val="1E7E34"/>
            </a:solidFill>
            <a:prstDash val="solid"/>
          </a:ln>
        </p:spPr>
      </p:sp>
      <p:sp>
        <p:nvSpPr>
          <p:cNvPr id="27" name="Text 25"/>
          <p:cNvSpPr/>
          <p:nvPr/>
        </p:nvSpPr>
        <p:spPr>
          <a:xfrm>
            <a:off x="3525012" y="3611880"/>
            <a:ext cx="640080" cy="640080"/>
          </a:xfrm>
          <a:prstGeom prst="rect">
            <a:avLst/>
          </a:prstGeom>
          <a:noFill/>
          <a:ln/>
        </p:spPr>
        <p:txBody>
          <a:bodyPr wrap="square" lIns="0" tIns="0" rIns="0" bIns="0" rtlCol="0" anchor="ctr"/>
          <a:lstStyle/>
          <a:p>
            <a:pPr algn="ctr" indent="0" marL="0">
              <a:buNone/>
            </a:pPr>
            <a:r>
              <a:rPr lang="en-US" sz="2600" b="1" dirty="0">
                <a:solidFill>
                  <a:srgbClr val="1E7E34"/>
                </a:solidFill>
                <a:latin typeface="Calibri" pitchFamily="34" charset="0"/>
                <a:ea typeface="Calibri" pitchFamily="34" charset="-122"/>
                <a:cs typeface="Calibri" pitchFamily="34" charset="-120"/>
              </a:rPr>
              <a:t>2</a:t>
            </a:r>
            <a:endParaRPr lang="en-US" sz="2600" dirty="0"/>
          </a:p>
        </p:txBody>
      </p:sp>
      <p:sp>
        <p:nvSpPr>
          <p:cNvPr id="28" name="Text 26"/>
          <p:cNvSpPr/>
          <p:nvPr/>
        </p:nvSpPr>
        <p:spPr>
          <a:xfrm>
            <a:off x="4256532" y="3611880"/>
            <a:ext cx="1668780" cy="365760"/>
          </a:xfrm>
          <a:prstGeom prst="rect">
            <a:avLst/>
          </a:prstGeom>
          <a:noFill/>
          <a:ln/>
        </p:spPr>
        <p:txBody>
          <a:bodyPr wrap="square" lIns="0" tIns="0" rIns="0" bIns="0" rtlCol="0" anchor="ctr"/>
          <a:lstStyle/>
          <a:p>
            <a:pPr indent="0" marL="0">
              <a:buNone/>
            </a:pPr>
            <a:r>
              <a:rPr lang="en-US" sz="1500" b="1" spc="300" kern="0" dirty="0">
                <a:solidFill>
                  <a:srgbClr val="0E1F3D"/>
                </a:solidFill>
                <a:latin typeface="Calibri" pitchFamily="34" charset="0"/>
                <a:ea typeface="Calibri" pitchFamily="34" charset="-122"/>
                <a:cs typeface="Calibri" pitchFamily="34" charset="-120"/>
              </a:rPr>
              <a:t>DÉLÉGUER</a:t>
            </a:r>
            <a:endParaRPr lang="en-US" sz="1500" dirty="0"/>
          </a:p>
        </p:txBody>
      </p:sp>
      <p:sp>
        <p:nvSpPr>
          <p:cNvPr id="29" name="Text 27"/>
          <p:cNvSpPr/>
          <p:nvPr/>
        </p:nvSpPr>
        <p:spPr>
          <a:xfrm>
            <a:off x="4256532" y="3977640"/>
            <a:ext cx="1668780" cy="27432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avec mandat</a:t>
            </a:r>
            <a:endParaRPr lang="en-US" sz="1100" dirty="0"/>
          </a:p>
        </p:txBody>
      </p:sp>
      <p:sp>
        <p:nvSpPr>
          <p:cNvPr id="30" name="Shape 28"/>
          <p:cNvSpPr/>
          <p:nvPr/>
        </p:nvSpPr>
        <p:spPr>
          <a:xfrm>
            <a:off x="3616452" y="4389120"/>
            <a:ext cx="2125980" cy="0"/>
          </a:xfrm>
          <a:prstGeom prst="line">
            <a:avLst/>
          </a:prstGeom>
          <a:noFill/>
          <a:ln w="12700">
            <a:solidFill>
              <a:srgbClr val="F2F4F7"/>
            </a:solidFill>
            <a:prstDash val="solid"/>
          </a:ln>
        </p:spPr>
      </p:sp>
      <p:sp>
        <p:nvSpPr>
          <p:cNvPr id="31" name="Text 29"/>
          <p:cNvSpPr/>
          <p:nvPr/>
        </p:nvSpPr>
        <p:spPr>
          <a:xfrm>
            <a:off x="3616452" y="4480560"/>
            <a:ext cx="2125980" cy="640080"/>
          </a:xfrm>
          <a:prstGeom prst="rect">
            <a:avLst/>
          </a:prstGeom>
          <a:noFill/>
          <a:ln/>
        </p:spPr>
        <p:txBody>
          <a:bodyPr wrap="square" lIns="0" tIns="0" rIns="0" bIns="0" rtlCol="0" anchor="t"/>
          <a:lstStyle/>
          <a:p>
            <a:pPr indent="0" marL="0">
              <a:buNone/>
            </a:pPr>
            <a:r>
              <a:rPr lang="en-US" sz="1100" dirty="0">
                <a:solidFill>
                  <a:srgbClr val="1A2332"/>
                </a:solidFill>
                <a:latin typeface="Calibri" pitchFamily="34" charset="0"/>
                <a:ea typeface="Calibri" pitchFamily="34" charset="-122"/>
                <a:cs typeface="Calibri" pitchFamily="34" charset="-120"/>
              </a:rPr>
              <a:t>Constitution de l'agent, périmètre d'autorisation, garde-fous, signataires responsables.</a:t>
            </a:r>
            <a:endParaRPr lang="en-US" sz="1100" dirty="0"/>
          </a:p>
        </p:txBody>
      </p:sp>
      <p:sp>
        <p:nvSpPr>
          <p:cNvPr id="32" name="Text 30"/>
          <p:cNvSpPr/>
          <p:nvPr/>
        </p:nvSpPr>
        <p:spPr>
          <a:xfrm>
            <a:off x="3616452" y="5120640"/>
            <a:ext cx="2125980" cy="228600"/>
          </a:xfrm>
          <a:prstGeom prst="rect">
            <a:avLst/>
          </a:prstGeom>
          <a:noFill/>
          <a:ln/>
        </p:spPr>
        <p:txBody>
          <a:bodyPr wrap="square" lIns="0" tIns="0" rIns="0" bIns="0" rtlCol="0" anchor="ctr"/>
          <a:lstStyle/>
          <a:p>
            <a:pPr indent="0" marL="0">
              <a:buNone/>
            </a:pPr>
            <a:r>
              <a:rPr lang="en-US" sz="900" b="1" spc="200" kern="0" dirty="0">
                <a:solidFill>
                  <a:srgbClr val="1E7E34"/>
                </a:solidFill>
                <a:latin typeface="Calibri" pitchFamily="34" charset="0"/>
                <a:ea typeface="Calibri" pitchFamily="34" charset="-122"/>
                <a:cs typeface="Calibri" pitchFamily="34" charset="-120"/>
              </a:rPr>
              <a:t>OUTILS ACF</a:t>
            </a:r>
            <a:endParaRPr lang="en-US" sz="900" dirty="0"/>
          </a:p>
        </p:txBody>
      </p:sp>
      <p:sp>
        <p:nvSpPr>
          <p:cNvPr id="33" name="Text 31"/>
          <p:cNvSpPr/>
          <p:nvPr/>
        </p:nvSpPr>
        <p:spPr>
          <a:xfrm>
            <a:off x="3616452" y="5349240"/>
            <a:ext cx="2125980" cy="502920"/>
          </a:xfrm>
          <a:prstGeom prst="rect">
            <a:avLst/>
          </a:prstGeom>
          <a:noFill/>
          <a:ln/>
        </p:spPr>
        <p:txBody>
          <a:bodyPr wrap="square" lIns="0" tIns="0" rIns="0" bIns="0" rtlCol="0" anchor="t"/>
          <a:lstStyle/>
          <a:p>
            <a:pPr indent="0" marL="0">
              <a:spcAft>
                <a:spcPts val="100"/>
              </a:spcAft>
              <a:buNone/>
            </a:pPr>
            <a:r>
              <a:rPr lang="en-US" sz="1000" dirty="0">
                <a:solidFill>
                  <a:srgbClr val="0E1F3D"/>
                </a:solidFill>
                <a:latin typeface="Calibri" pitchFamily="34" charset="0"/>
                <a:ea typeface="Calibri" pitchFamily="34" charset="-122"/>
                <a:cs typeface="Calibri" pitchFamily="34" charset="-120"/>
              </a:rPr>
              <a:t>· ACF-03 Constitution</a:t>
            </a:r>
            <a:endParaRPr lang="en-US" sz="1000" dirty="0"/>
          </a:p>
          <a:p>
            <a:pPr indent="0" marL="0">
              <a:spcAft>
                <a:spcPts val="100"/>
              </a:spcAft>
              <a:buNone/>
            </a:pPr>
            <a:r>
              <a:rPr lang="en-US" sz="1000" dirty="0">
                <a:solidFill>
                  <a:srgbClr val="0E1F3D"/>
                </a:solidFill>
                <a:latin typeface="Calibri" pitchFamily="34" charset="0"/>
                <a:ea typeface="Calibri" pitchFamily="34" charset="-122"/>
                <a:cs typeface="Calibri" pitchFamily="34" charset="-120"/>
              </a:rPr>
              <a:t>· ACF-04 Fiche Agent</a:t>
            </a:r>
            <a:endParaRPr lang="en-US" sz="1000" dirty="0"/>
          </a:p>
          <a:p>
            <a:pPr indent="0" marL="0">
              <a:spcAft>
                <a:spcPts val="100"/>
              </a:spcAft>
              <a:buNone/>
            </a:pPr>
            <a:r>
              <a:rPr lang="en-US" sz="1000" dirty="0">
                <a:solidFill>
                  <a:srgbClr val="0E1F3D"/>
                </a:solidFill>
                <a:latin typeface="Calibri" pitchFamily="34" charset="0"/>
                <a:ea typeface="Calibri" pitchFamily="34" charset="-122"/>
                <a:cs typeface="Calibri" pitchFamily="34" charset="-120"/>
              </a:rPr>
              <a:t>· ACF-12 Mandat</a:t>
            </a:r>
            <a:endParaRPr lang="en-US" sz="1000" dirty="0"/>
          </a:p>
        </p:txBody>
      </p:sp>
      <p:sp>
        <p:nvSpPr>
          <p:cNvPr id="34" name="Shape 32"/>
          <p:cNvSpPr/>
          <p:nvPr/>
        </p:nvSpPr>
        <p:spPr>
          <a:xfrm>
            <a:off x="6135624" y="3017520"/>
            <a:ext cx="2674620" cy="274320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35" name="Shape 33"/>
          <p:cNvSpPr/>
          <p:nvPr/>
        </p:nvSpPr>
        <p:spPr>
          <a:xfrm>
            <a:off x="6135624" y="3017520"/>
            <a:ext cx="2674620" cy="457200"/>
          </a:xfrm>
          <a:prstGeom prst="rect">
            <a:avLst/>
          </a:prstGeom>
          <a:solidFill>
            <a:srgbClr val="E67E22"/>
          </a:solidFill>
          <a:ln w="12700">
            <a:solidFill>
              <a:srgbClr val="E67E22"/>
            </a:solidFill>
            <a:prstDash val="solid"/>
          </a:ln>
        </p:spPr>
      </p:sp>
      <p:sp>
        <p:nvSpPr>
          <p:cNvPr id="36" name="Shape 34"/>
          <p:cNvSpPr/>
          <p:nvPr/>
        </p:nvSpPr>
        <p:spPr>
          <a:xfrm>
            <a:off x="6318504" y="3611880"/>
            <a:ext cx="640080" cy="640080"/>
          </a:xfrm>
          <a:prstGeom prst="ellipse">
            <a:avLst/>
          </a:prstGeom>
          <a:solidFill>
            <a:srgbClr val="FFFFFF"/>
          </a:solidFill>
          <a:ln w="38100">
            <a:solidFill>
              <a:srgbClr val="E67E22"/>
            </a:solidFill>
            <a:prstDash val="solid"/>
          </a:ln>
        </p:spPr>
      </p:sp>
      <p:sp>
        <p:nvSpPr>
          <p:cNvPr id="37" name="Text 35"/>
          <p:cNvSpPr/>
          <p:nvPr/>
        </p:nvSpPr>
        <p:spPr>
          <a:xfrm>
            <a:off x="6318504" y="3611880"/>
            <a:ext cx="640080" cy="640080"/>
          </a:xfrm>
          <a:prstGeom prst="rect">
            <a:avLst/>
          </a:prstGeom>
          <a:noFill/>
          <a:ln/>
        </p:spPr>
        <p:txBody>
          <a:bodyPr wrap="square" lIns="0" tIns="0" rIns="0" bIns="0" rtlCol="0" anchor="ctr"/>
          <a:lstStyle/>
          <a:p>
            <a:pPr algn="ctr" indent="0" marL="0">
              <a:buNone/>
            </a:pPr>
            <a:r>
              <a:rPr lang="en-US" sz="2600" b="1" dirty="0">
                <a:solidFill>
                  <a:srgbClr val="E67E22"/>
                </a:solidFill>
                <a:latin typeface="Calibri" pitchFamily="34" charset="0"/>
                <a:ea typeface="Calibri" pitchFamily="34" charset="-122"/>
                <a:cs typeface="Calibri" pitchFamily="34" charset="-120"/>
              </a:rPr>
              <a:t>3</a:t>
            </a:r>
            <a:endParaRPr lang="en-US" sz="2600" dirty="0"/>
          </a:p>
        </p:txBody>
      </p:sp>
      <p:sp>
        <p:nvSpPr>
          <p:cNvPr id="38" name="Text 36"/>
          <p:cNvSpPr/>
          <p:nvPr/>
        </p:nvSpPr>
        <p:spPr>
          <a:xfrm>
            <a:off x="7050024" y="3611880"/>
            <a:ext cx="1668780" cy="365760"/>
          </a:xfrm>
          <a:prstGeom prst="rect">
            <a:avLst/>
          </a:prstGeom>
          <a:noFill/>
          <a:ln/>
        </p:spPr>
        <p:txBody>
          <a:bodyPr wrap="square" lIns="0" tIns="0" rIns="0" bIns="0" rtlCol="0" anchor="ctr"/>
          <a:lstStyle/>
          <a:p>
            <a:pPr indent="0" marL="0">
              <a:buNone/>
            </a:pPr>
            <a:r>
              <a:rPr lang="en-US" sz="1500" b="1" spc="300" kern="0" dirty="0">
                <a:solidFill>
                  <a:srgbClr val="0E1F3D"/>
                </a:solidFill>
                <a:latin typeface="Calibri" pitchFamily="34" charset="0"/>
                <a:ea typeface="Calibri" pitchFamily="34" charset="-122"/>
                <a:cs typeface="Calibri" pitchFamily="34" charset="-120"/>
              </a:rPr>
              <a:t>SUPERVISER</a:t>
            </a:r>
            <a:endParaRPr lang="en-US" sz="1500" dirty="0"/>
          </a:p>
        </p:txBody>
      </p:sp>
      <p:sp>
        <p:nvSpPr>
          <p:cNvPr id="39" name="Text 37"/>
          <p:cNvSpPr/>
          <p:nvPr/>
        </p:nvSpPr>
        <p:spPr>
          <a:xfrm>
            <a:off x="7050024" y="3977640"/>
            <a:ext cx="1668780" cy="27432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en continu</a:t>
            </a:r>
            <a:endParaRPr lang="en-US" sz="1100" dirty="0"/>
          </a:p>
        </p:txBody>
      </p:sp>
      <p:sp>
        <p:nvSpPr>
          <p:cNvPr id="40" name="Shape 38"/>
          <p:cNvSpPr/>
          <p:nvPr/>
        </p:nvSpPr>
        <p:spPr>
          <a:xfrm>
            <a:off x="6409944" y="4389120"/>
            <a:ext cx="2125980" cy="0"/>
          </a:xfrm>
          <a:prstGeom prst="line">
            <a:avLst/>
          </a:prstGeom>
          <a:noFill/>
          <a:ln w="12700">
            <a:solidFill>
              <a:srgbClr val="F2F4F7"/>
            </a:solidFill>
            <a:prstDash val="solid"/>
          </a:ln>
        </p:spPr>
      </p:sp>
      <p:sp>
        <p:nvSpPr>
          <p:cNvPr id="41" name="Text 39"/>
          <p:cNvSpPr/>
          <p:nvPr/>
        </p:nvSpPr>
        <p:spPr>
          <a:xfrm>
            <a:off x="6409944" y="4480560"/>
            <a:ext cx="2125980" cy="640080"/>
          </a:xfrm>
          <a:prstGeom prst="rect">
            <a:avLst/>
          </a:prstGeom>
          <a:noFill/>
          <a:ln/>
        </p:spPr>
        <p:txBody>
          <a:bodyPr wrap="square" lIns="0" tIns="0" rIns="0" bIns="0" rtlCol="0" anchor="t"/>
          <a:lstStyle/>
          <a:p>
            <a:pPr indent="0" marL="0">
              <a:buNone/>
            </a:pPr>
            <a:r>
              <a:rPr lang="en-US" sz="1100" dirty="0">
                <a:solidFill>
                  <a:srgbClr val="1A2332"/>
                </a:solidFill>
                <a:latin typeface="Calibri" pitchFamily="34" charset="0"/>
                <a:ea typeface="Calibri" pitchFamily="34" charset="-122"/>
                <a:cs typeface="Calibri" pitchFamily="34" charset="-120"/>
              </a:rPr>
              <a:t>Tableau de bord, journal, audit de gouvernance, plan d'amélioration, évaluation des risques.</a:t>
            </a:r>
            <a:endParaRPr lang="en-US" sz="1100" dirty="0"/>
          </a:p>
        </p:txBody>
      </p:sp>
      <p:sp>
        <p:nvSpPr>
          <p:cNvPr id="42" name="Text 40"/>
          <p:cNvSpPr/>
          <p:nvPr/>
        </p:nvSpPr>
        <p:spPr>
          <a:xfrm>
            <a:off x="6409944" y="5120640"/>
            <a:ext cx="2125980" cy="228600"/>
          </a:xfrm>
          <a:prstGeom prst="rect">
            <a:avLst/>
          </a:prstGeom>
          <a:noFill/>
          <a:ln/>
        </p:spPr>
        <p:txBody>
          <a:bodyPr wrap="square" lIns="0" tIns="0" rIns="0" bIns="0" rtlCol="0" anchor="ctr"/>
          <a:lstStyle/>
          <a:p>
            <a:pPr indent="0" marL="0">
              <a:buNone/>
            </a:pPr>
            <a:r>
              <a:rPr lang="en-US" sz="900" b="1" spc="200" kern="0" dirty="0">
                <a:solidFill>
                  <a:srgbClr val="E67E22"/>
                </a:solidFill>
                <a:latin typeface="Calibri" pitchFamily="34" charset="0"/>
                <a:ea typeface="Calibri" pitchFamily="34" charset="-122"/>
                <a:cs typeface="Calibri" pitchFamily="34" charset="-120"/>
              </a:rPr>
              <a:t>OUTILS ACF</a:t>
            </a:r>
            <a:endParaRPr lang="en-US" sz="900" dirty="0"/>
          </a:p>
        </p:txBody>
      </p:sp>
      <p:sp>
        <p:nvSpPr>
          <p:cNvPr id="43" name="Text 41"/>
          <p:cNvSpPr/>
          <p:nvPr/>
        </p:nvSpPr>
        <p:spPr>
          <a:xfrm>
            <a:off x="6409944" y="5349240"/>
            <a:ext cx="2125980" cy="502920"/>
          </a:xfrm>
          <a:prstGeom prst="rect">
            <a:avLst/>
          </a:prstGeom>
          <a:noFill/>
          <a:ln/>
        </p:spPr>
        <p:txBody>
          <a:bodyPr wrap="square" lIns="0" tIns="0" rIns="0" bIns="0" rtlCol="0" anchor="t"/>
          <a:lstStyle/>
          <a:p>
            <a:pPr indent="0" marL="0">
              <a:spcAft>
                <a:spcPts val="100"/>
              </a:spcAft>
              <a:buNone/>
            </a:pPr>
            <a:r>
              <a:rPr lang="en-US" sz="1000" dirty="0">
                <a:solidFill>
                  <a:srgbClr val="0E1F3D"/>
                </a:solidFill>
                <a:latin typeface="Calibri" pitchFamily="34" charset="0"/>
                <a:ea typeface="Calibri" pitchFamily="34" charset="-122"/>
                <a:cs typeface="Calibri" pitchFamily="34" charset="-120"/>
              </a:rPr>
              <a:t>· ACF-05 Supervision</a:t>
            </a:r>
            <a:endParaRPr lang="en-US" sz="1000" dirty="0"/>
          </a:p>
          <a:p>
            <a:pPr indent="0" marL="0">
              <a:spcAft>
                <a:spcPts val="100"/>
              </a:spcAft>
              <a:buNone/>
            </a:pPr>
            <a:r>
              <a:rPr lang="en-US" sz="1000" dirty="0">
                <a:solidFill>
                  <a:srgbClr val="0E1F3D"/>
                </a:solidFill>
                <a:latin typeface="Calibri" pitchFamily="34" charset="0"/>
                <a:ea typeface="Calibri" pitchFamily="34" charset="-122"/>
                <a:cs typeface="Calibri" pitchFamily="34" charset="-120"/>
              </a:rPr>
              <a:t>· ACF-08 Registre</a:t>
            </a:r>
            <a:endParaRPr lang="en-US" sz="1000" dirty="0"/>
          </a:p>
          <a:p>
            <a:pPr indent="0" marL="0">
              <a:spcAft>
                <a:spcPts val="100"/>
              </a:spcAft>
              <a:buNone/>
            </a:pPr>
            <a:r>
              <a:rPr lang="en-US" sz="1000" dirty="0">
                <a:solidFill>
                  <a:srgbClr val="0E1F3D"/>
                </a:solidFill>
                <a:latin typeface="Calibri" pitchFamily="34" charset="0"/>
                <a:ea typeface="Calibri" pitchFamily="34" charset="-122"/>
                <a:cs typeface="Calibri" pitchFamily="34" charset="-120"/>
              </a:rPr>
              <a:t>· ACF-09/10/11</a:t>
            </a:r>
            <a:endParaRPr lang="en-US" sz="1000" dirty="0"/>
          </a:p>
        </p:txBody>
      </p:sp>
      <p:sp>
        <p:nvSpPr>
          <p:cNvPr id="44" name="Shape 42"/>
          <p:cNvSpPr/>
          <p:nvPr/>
        </p:nvSpPr>
        <p:spPr>
          <a:xfrm>
            <a:off x="8929116" y="3017520"/>
            <a:ext cx="2674620" cy="274320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45" name="Shape 43"/>
          <p:cNvSpPr/>
          <p:nvPr/>
        </p:nvSpPr>
        <p:spPr>
          <a:xfrm>
            <a:off x="8929116" y="3017520"/>
            <a:ext cx="2674620" cy="457200"/>
          </a:xfrm>
          <a:prstGeom prst="rect">
            <a:avLst/>
          </a:prstGeom>
          <a:solidFill>
            <a:srgbClr val="C0392B"/>
          </a:solidFill>
          <a:ln w="12700">
            <a:solidFill>
              <a:srgbClr val="C0392B"/>
            </a:solidFill>
            <a:prstDash val="solid"/>
          </a:ln>
        </p:spPr>
      </p:sp>
      <p:sp>
        <p:nvSpPr>
          <p:cNvPr id="46" name="Shape 44"/>
          <p:cNvSpPr/>
          <p:nvPr/>
        </p:nvSpPr>
        <p:spPr>
          <a:xfrm>
            <a:off x="9111996" y="3611880"/>
            <a:ext cx="640080" cy="640080"/>
          </a:xfrm>
          <a:prstGeom prst="ellipse">
            <a:avLst/>
          </a:prstGeom>
          <a:solidFill>
            <a:srgbClr val="FFFFFF"/>
          </a:solidFill>
          <a:ln w="38100">
            <a:solidFill>
              <a:srgbClr val="C0392B"/>
            </a:solidFill>
            <a:prstDash val="solid"/>
          </a:ln>
        </p:spPr>
      </p:sp>
      <p:sp>
        <p:nvSpPr>
          <p:cNvPr id="47" name="Text 45"/>
          <p:cNvSpPr/>
          <p:nvPr/>
        </p:nvSpPr>
        <p:spPr>
          <a:xfrm>
            <a:off x="9111996" y="3611880"/>
            <a:ext cx="640080" cy="640080"/>
          </a:xfrm>
          <a:prstGeom prst="rect">
            <a:avLst/>
          </a:prstGeom>
          <a:noFill/>
          <a:ln/>
        </p:spPr>
        <p:txBody>
          <a:bodyPr wrap="square" lIns="0" tIns="0" rIns="0" bIns="0" rtlCol="0" anchor="ctr"/>
          <a:lstStyle/>
          <a:p>
            <a:pPr algn="ctr" indent="0" marL="0">
              <a:buNone/>
            </a:pPr>
            <a:r>
              <a:rPr lang="en-US" sz="2600" b="1" dirty="0">
                <a:solidFill>
                  <a:srgbClr val="C0392B"/>
                </a:solidFill>
                <a:latin typeface="Calibri" pitchFamily="34" charset="0"/>
                <a:ea typeface="Calibri" pitchFamily="34" charset="-122"/>
                <a:cs typeface="Calibri" pitchFamily="34" charset="-120"/>
              </a:rPr>
              <a:t>4</a:t>
            </a:r>
            <a:endParaRPr lang="en-US" sz="2600" dirty="0"/>
          </a:p>
        </p:txBody>
      </p:sp>
      <p:sp>
        <p:nvSpPr>
          <p:cNvPr id="48" name="Text 46"/>
          <p:cNvSpPr/>
          <p:nvPr/>
        </p:nvSpPr>
        <p:spPr>
          <a:xfrm>
            <a:off x="9843516" y="3611880"/>
            <a:ext cx="1668780" cy="365760"/>
          </a:xfrm>
          <a:prstGeom prst="rect">
            <a:avLst/>
          </a:prstGeom>
          <a:noFill/>
          <a:ln/>
        </p:spPr>
        <p:txBody>
          <a:bodyPr wrap="square" lIns="0" tIns="0" rIns="0" bIns="0" rtlCol="0" anchor="ctr"/>
          <a:lstStyle/>
          <a:p>
            <a:pPr indent="0" marL="0">
              <a:buNone/>
            </a:pPr>
            <a:r>
              <a:rPr lang="en-US" sz="1500" b="1" spc="300" kern="0" dirty="0">
                <a:solidFill>
                  <a:srgbClr val="0E1F3D"/>
                </a:solidFill>
                <a:latin typeface="Calibri" pitchFamily="34" charset="0"/>
                <a:ea typeface="Calibri" pitchFamily="34" charset="-122"/>
                <a:cs typeface="Calibri" pitchFamily="34" charset="-120"/>
              </a:rPr>
              <a:t>ARRÊTER</a:t>
            </a:r>
            <a:endParaRPr lang="en-US" sz="1500" dirty="0"/>
          </a:p>
        </p:txBody>
      </p:sp>
      <p:sp>
        <p:nvSpPr>
          <p:cNvPr id="49" name="Text 47"/>
          <p:cNvSpPr/>
          <p:nvPr/>
        </p:nvSpPr>
        <p:spPr>
          <a:xfrm>
            <a:off x="9843516" y="3977640"/>
            <a:ext cx="1668780" cy="27432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si nécessaire</a:t>
            </a:r>
            <a:endParaRPr lang="en-US" sz="1100" dirty="0"/>
          </a:p>
        </p:txBody>
      </p:sp>
      <p:sp>
        <p:nvSpPr>
          <p:cNvPr id="50" name="Shape 48"/>
          <p:cNvSpPr/>
          <p:nvPr/>
        </p:nvSpPr>
        <p:spPr>
          <a:xfrm>
            <a:off x="9203436" y="4389120"/>
            <a:ext cx="2125980" cy="0"/>
          </a:xfrm>
          <a:prstGeom prst="line">
            <a:avLst/>
          </a:prstGeom>
          <a:noFill/>
          <a:ln w="12700">
            <a:solidFill>
              <a:srgbClr val="F2F4F7"/>
            </a:solidFill>
            <a:prstDash val="solid"/>
          </a:ln>
        </p:spPr>
      </p:sp>
      <p:sp>
        <p:nvSpPr>
          <p:cNvPr id="51" name="Text 49"/>
          <p:cNvSpPr/>
          <p:nvPr/>
        </p:nvSpPr>
        <p:spPr>
          <a:xfrm>
            <a:off x="9203436" y="4480560"/>
            <a:ext cx="2125980" cy="640080"/>
          </a:xfrm>
          <a:prstGeom prst="rect">
            <a:avLst/>
          </a:prstGeom>
          <a:noFill/>
          <a:ln/>
        </p:spPr>
        <p:txBody>
          <a:bodyPr wrap="square" lIns="0" tIns="0" rIns="0" bIns="0" rtlCol="0" anchor="t"/>
          <a:lstStyle/>
          <a:p>
            <a:pPr indent="0" marL="0">
              <a:buNone/>
            </a:pPr>
            <a:r>
              <a:rPr lang="en-US" sz="1100" dirty="0">
                <a:solidFill>
                  <a:srgbClr val="1A2332"/>
                </a:solidFill>
                <a:latin typeface="Calibri" pitchFamily="34" charset="0"/>
                <a:ea typeface="Calibri" pitchFamily="34" charset="-122"/>
                <a:cs typeface="Calibri" pitchFamily="34" charset="-120"/>
              </a:rPr>
              <a:t>Protocole d'arrêt d'urgence à 5 étapes, escalade hiérarchisée, simulation périodique.</a:t>
            </a:r>
            <a:endParaRPr lang="en-US" sz="1100" dirty="0"/>
          </a:p>
        </p:txBody>
      </p:sp>
      <p:sp>
        <p:nvSpPr>
          <p:cNvPr id="52" name="Text 50"/>
          <p:cNvSpPr/>
          <p:nvPr/>
        </p:nvSpPr>
        <p:spPr>
          <a:xfrm>
            <a:off x="9203436" y="5120640"/>
            <a:ext cx="2125980" cy="228600"/>
          </a:xfrm>
          <a:prstGeom prst="rect">
            <a:avLst/>
          </a:prstGeom>
          <a:noFill/>
          <a:ln/>
        </p:spPr>
        <p:txBody>
          <a:bodyPr wrap="square" lIns="0" tIns="0" rIns="0" bIns="0" rtlCol="0" anchor="ctr"/>
          <a:lstStyle/>
          <a:p>
            <a:pPr indent="0" marL="0">
              <a:buNone/>
            </a:pPr>
            <a:r>
              <a:rPr lang="en-US" sz="900" b="1" spc="200" kern="0" dirty="0">
                <a:solidFill>
                  <a:srgbClr val="C0392B"/>
                </a:solidFill>
                <a:latin typeface="Calibri" pitchFamily="34" charset="0"/>
                <a:ea typeface="Calibri" pitchFamily="34" charset="-122"/>
                <a:cs typeface="Calibri" pitchFamily="34" charset="-120"/>
              </a:rPr>
              <a:t>OUTILS ACF</a:t>
            </a:r>
            <a:endParaRPr lang="en-US" sz="900" dirty="0"/>
          </a:p>
        </p:txBody>
      </p:sp>
      <p:sp>
        <p:nvSpPr>
          <p:cNvPr id="53" name="Text 51"/>
          <p:cNvSpPr/>
          <p:nvPr/>
        </p:nvSpPr>
        <p:spPr>
          <a:xfrm>
            <a:off x="9203436" y="5349240"/>
            <a:ext cx="2125980" cy="502920"/>
          </a:xfrm>
          <a:prstGeom prst="rect">
            <a:avLst/>
          </a:prstGeom>
          <a:noFill/>
          <a:ln/>
        </p:spPr>
        <p:txBody>
          <a:bodyPr wrap="square" lIns="0" tIns="0" rIns="0" bIns="0" rtlCol="0" anchor="t"/>
          <a:lstStyle/>
          <a:p>
            <a:pPr indent="0" marL="0">
              <a:spcAft>
                <a:spcPts val="100"/>
              </a:spcAft>
              <a:buNone/>
            </a:pPr>
            <a:r>
              <a:rPr lang="en-US" sz="1000" dirty="0">
                <a:solidFill>
                  <a:srgbClr val="0E1F3D"/>
                </a:solidFill>
                <a:latin typeface="Calibri" pitchFamily="34" charset="0"/>
                <a:ea typeface="Calibri" pitchFamily="34" charset="-122"/>
                <a:cs typeface="Calibri" pitchFamily="34" charset="-120"/>
              </a:rPr>
              <a:t>· ACF-06 Kill Switch</a:t>
            </a:r>
            <a:endParaRPr lang="en-US" sz="1000" dirty="0"/>
          </a:p>
          <a:p>
            <a:pPr indent="0" marL="0">
              <a:spcAft>
                <a:spcPts val="100"/>
              </a:spcAft>
              <a:buNone/>
            </a:pPr>
            <a:r>
              <a:rPr lang="en-US" sz="1000" dirty="0">
                <a:solidFill>
                  <a:srgbClr val="0E1F3D"/>
                </a:solidFill>
                <a:latin typeface="Calibri" pitchFamily="34" charset="0"/>
                <a:ea typeface="Calibri" pitchFamily="34" charset="-122"/>
                <a:cs typeface="Calibri" pitchFamily="34" charset="-120"/>
              </a:rPr>
              <a:t>· ACF-15 Simulation</a:t>
            </a:r>
            <a:endParaRPr lang="en-US" sz="1000" dirty="0"/>
          </a:p>
          <a:p>
            <a:pPr indent="0" marL="0">
              <a:spcAft>
                <a:spcPts val="100"/>
              </a:spcAft>
              <a:buNone/>
            </a:pPr>
            <a:r>
              <a:rPr lang="en-US" sz="1000" dirty="0">
                <a:solidFill>
                  <a:srgbClr val="0E1F3D"/>
                </a:solidFill>
                <a:latin typeface="Calibri" pitchFamily="34" charset="0"/>
                <a:ea typeface="Calibri" pitchFamily="34" charset="-122"/>
                <a:cs typeface="Calibri" pitchFamily="34" charset="-120"/>
              </a:rPr>
              <a:t>· DDAO en pivot</a:t>
            </a:r>
            <a:endParaRPr lang="en-US" sz="1000" dirty="0"/>
          </a:p>
        </p:txBody>
      </p:sp>
      <p:sp>
        <p:nvSpPr>
          <p:cNvPr id="54" name="Text 52"/>
          <p:cNvSpPr/>
          <p:nvPr/>
        </p:nvSpPr>
        <p:spPr>
          <a:xfrm>
            <a:off x="3168396" y="3063240"/>
            <a:ext cx="228600" cy="365760"/>
          </a:xfrm>
          <a:prstGeom prst="rect">
            <a:avLst/>
          </a:prstGeom>
          <a:noFill/>
          <a:ln/>
        </p:spPr>
        <p:txBody>
          <a:bodyPr wrap="square" lIns="0" tIns="0" rIns="0" bIns="0" rtlCol="0" anchor="ctr"/>
          <a:lstStyle/>
          <a:p>
            <a:pPr algn="ctr" indent="0" marL="0">
              <a:buNone/>
            </a:pPr>
            <a:r>
              <a:rPr lang="en-US" sz="2200" b="1" dirty="0">
                <a:solidFill>
                  <a:srgbClr val="FFFFFF"/>
                </a:solidFill>
                <a:latin typeface="Calibri" pitchFamily="34" charset="0"/>
                <a:ea typeface="Calibri" pitchFamily="34" charset="-122"/>
                <a:cs typeface="Calibri" pitchFamily="34" charset="-120"/>
              </a:rPr>
              <a:t>→</a:t>
            </a:r>
            <a:endParaRPr lang="en-US" sz="2200" dirty="0"/>
          </a:p>
        </p:txBody>
      </p:sp>
      <p:sp>
        <p:nvSpPr>
          <p:cNvPr id="55" name="Text 53"/>
          <p:cNvSpPr/>
          <p:nvPr/>
        </p:nvSpPr>
        <p:spPr>
          <a:xfrm>
            <a:off x="5961888" y="3063240"/>
            <a:ext cx="228600" cy="365760"/>
          </a:xfrm>
          <a:prstGeom prst="rect">
            <a:avLst/>
          </a:prstGeom>
          <a:noFill/>
          <a:ln/>
        </p:spPr>
        <p:txBody>
          <a:bodyPr wrap="square" lIns="0" tIns="0" rIns="0" bIns="0" rtlCol="0" anchor="ctr"/>
          <a:lstStyle/>
          <a:p>
            <a:pPr algn="ctr" indent="0" marL="0">
              <a:buNone/>
            </a:pPr>
            <a:r>
              <a:rPr lang="en-US" sz="2200" b="1" dirty="0">
                <a:solidFill>
                  <a:srgbClr val="FFFFFF"/>
                </a:solidFill>
                <a:latin typeface="Calibri" pitchFamily="34" charset="0"/>
                <a:ea typeface="Calibri" pitchFamily="34" charset="-122"/>
                <a:cs typeface="Calibri" pitchFamily="34" charset="-120"/>
              </a:rPr>
              <a:t>→</a:t>
            </a:r>
            <a:endParaRPr lang="en-US" sz="2200" dirty="0"/>
          </a:p>
        </p:txBody>
      </p:sp>
      <p:sp>
        <p:nvSpPr>
          <p:cNvPr id="56" name="Text 54"/>
          <p:cNvSpPr/>
          <p:nvPr/>
        </p:nvSpPr>
        <p:spPr>
          <a:xfrm>
            <a:off x="8755380" y="3063240"/>
            <a:ext cx="228600" cy="365760"/>
          </a:xfrm>
          <a:prstGeom prst="rect">
            <a:avLst/>
          </a:prstGeom>
          <a:noFill/>
          <a:ln/>
        </p:spPr>
        <p:txBody>
          <a:bodyPr wrap="square" lIns="0" tIns="0" rIns="0" bIns="0" rtlCol="0" anchor="ctr"/>
          <a:lstStyle/>
          <a:p>
            <a:pPr algn="ctr" indent="0" marL="0">
              <a:buNone/>
            </a:pPr>
            <a:r>
              <a:rPr lang="en-US" sz="2200" b="1" dirty="0">
                <a:solidFill>
                  <a:srgbClr val="FFFFFF"/>
                </a:solidFill>
                <a:latin typeface="Calibri" pitchFamily="34" charset="0"/>
                <a:ea typeface="Calibri" pitchFamily="34" charset="-122"/>
                <a:cs typeface="Calibri" pitchFamily="34" charset="-120"/>
              </a:rPr>
              <a:t>→</a:t>
            </a:r>
            <a:endParaRPr lang="en-US" sz="2200" dirty="0"/>
          </a:p>
        </p:txBody>
      </p:sp>
      <p:sp>
        <p:nvSpPr>
          <p:cNvPr id="57" name="Shape 55"/>
          <p:cNvSpPr/>
          <p:nvPr/>
        </p:nvSpPr>
        <p:spPr>
          <a:xfrm>
            <a:off x="548640" y="6080760"/>
            <a:ext cx="11064240" cy="457200"/>
          </a:xfrm>
          <a:prstGeom prst="rect">
            <a:avLst/>
          </a:prstGeom>
          <a:solidFill>
            <a:srgbClr val="EAF6F9"/>
          </a:solidFill>
          <a:ln w="12700">
            <a:solidFill>
              <a:srgbClr val="EAF6F9"/>
            </a:solidFill>
            <a:prstDash val="solid"/>
          </a:ln>
        </p:spPr>
      </p:sp>
      <p:sp>
        <p:nvSpPr>
          <p:cNvPr id="58" name="Text 56"/>
          <p:cNvSpPr/>
          <p:nvPr/>
        </p:nvSpPr>
        <p:spPr>
          <a:xfrm>
            <a:off x="548640" y="6080760"/>
            <a:ext cx="11064240" cy="457200"/>
          </a:xfrm>
          <a:prstGeom prst="rect">
            <a:avLst/>
          </a:prstGeom>
          <a:noFill/>
          <a:ln/>
        </p:spPr>
        <p:txBody>
          <a:bodyPr wrap="square" lIns="0" tIns="0" rIns="0" bIns="0" rtlCol="0" anchor="ctr"/>
          <a:lstStyle/>
          <a:p>
            <a:pPr algn="ctr" indent="0" marL="0">
              <a:buNone/>
            </a:pPr>
            <a:r>
              <a:rPr lang="en-US" sz="1400" b="1" i="1" dirty="0">
                <a:solidFill>
                  <a:srgbClr val="0E1F3D"/>
                </a:solidFill>
                <a:latin typeface="Calibri" pitchFamily="34" charset="0"/>
                <a:ea typeface="Calibri" pitchFamily="34" charset="-122"/>
                <a:cs typeface="Calibri" pitchFamily="34" charset="-120"/>
              </a:rPr>
              <a:t>« On ne gouverne correctement que ce que l'on rend visible. »</a:t>
            </a:r>
            <a:endParaRPr lang="en-US" sz="1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3. LE CADRE ACF</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15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Les 3 niveaux d'autonomie</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Tout choix d'autonomie se justifie par la criticité de la décision déléguée.</a:t>
            </a:r>
            <a:endParaRPr lang="en-US" sz="1600" dirty="0"/>
          </a:p>
        </p:txBody>
      </p:sp>
      <p:sp>
        <p:nvSpPr>
          <p:cNvPr id="10" name="Shape 8"/>
          <p:cNvSpPr/>
          <p:nvPr/>
        </p:nvSpPr>
        <p:spPr>
          <a:xfrm>
            <a:off x="548640" y="2194560"/>
            <a:ext cx="3566160" cy="39319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1" name="Shape 9"/>
          <p:cNvSpPr/>
          <p:nvPr/>
        </p:nvSpPr>
        <p:spPr>
          <a:xfrm>
            <a:off x="548640" y="2194560"/>
            <a:ext cx="3566160" cy="914400"/>
          </a:xfrm>
          <a:prstGeom prst="rect">
            <a:avLst/>
          </a:prstGeom>
          <a:solidFill>
            <a:srgbClr val="1E7E34"/>
          </a:solidFill>
          <a:ln w="12700">
            <a:solidFill>
              <a:srgbClr val="1E7E34"/>
            </a:solidFill>
            <a:prstDash val="solid"/>
          </a:ln>
        </p:spPr>
      </p:sp>
      <p:sp>
        <p:nvSpPr>
          <p:cNvPr id="12" name="Text 10"/>
          <p:cNvSpPr/>
          <p:nvPr/>
        </p:nvSpPr>
        <p:spPr>
          <a:xfrm>
            <a:off x="548640" y="2286000"/>
            <a:ext cx="3566160" cy="457200"/>
          </a:xfrm>
          <a:prstGeom prst="rect">
            <a:avLst/>
          </a:prstGeom>
          <a:noFill/>
          <a:ln/>
        </p:spPr>
        <p:txBody>
          <a:bodyPr wrap="square" lIns="0" tIns="0" rIns="0" bIns="0" rtlCol="0" anchor="ctr"/>
          <a:lstStyle/>
          <a:p>
            <a:pPr algn="ctr" indent="0" marL="0">
              <a:buNone/>
            </a:pPr>
            <a:r>
              <a:rPr lang="en-US" sz="3200" b="1" dirty="0">
                <a:solidFill>
                  <a:srgbClr val="FFFFFF"/>
                </a:solidFill>
                <a:latin typeface="Calibri" pitchFamily="34" charset="0"/>
                <a:ea typeface="Calibri" pitchFamily="34" charset="-122"/>
                <a:cs typeface="Calibri" pitchFamily="34" charset="-120"/>
              </a:rPr>
              <a:t>✓</a:t>
            </a:r>
            <a:endParaRPr lang="en-US" sz="3200" dirty="0"/>
          </a:p>
        </p:txBody>
      </p:sp>
      <p:sp>
        <p:nvSpPr>
          <p:cNvPr id="13" name="Text 11"/>
          <p:cNvSpPr/>
          <p:nvPr/>
        </p:nvSpPr>
        <p:spPr>
          <a:xfrm>
            <a:off x="548640" y="2697480"/>
            <a:ext cx="3566160" cy="365760"/>
          </a:xfrm>
          <a:prstGeom prst="rect">
            <a:avLst/>
          </a:prstGeom>
          <a:noFill/>
          <a:ln/>
        </p:spPr>
        <p:txBody>
          <a:bodyPr wrap="square" lIns="0" tIns="0" rIns="0" bIns="0" rtlCol="0" anchor="ctr"/>
          <a:lstStyle/>
          <a:p>
            <a:pPr algn="ctr" indent="0" marL="0">
              <a:buNone/>
            </a:pPr>
            <a:r>
              <a:rPr lang="en-US" sz="1800" b="1" spc="600" kern="0" dirty="0">
                <a:solidFill>
                  <a:srgbClr val="FFFFFF"/>
                </a:solidFill>
                <a:latin typeface="Calibri" pitchFamily="34" charset="0"/>
                <a:ea typeface="Calibri" pitchFamily="34" charset="-122"/>
                <a:cs typeface="Calibri" pitchFamily="34" charset="-120"/>
              </a:rPr>
              <a:t>DÉLÉGUÉ</a:t>
            </a:r>
            <a:endParaRPr lang="en-US" sz="1800" dirty="0"/>
          </a:p>
        </p:txBody>
      </p:sp>
      <p:sp>
        <p:nvSpPr>
          <p:cNvPr id="14" name="Text 12"/>
          <p:cNvSpPr/>
          <p:nvPr/>
        </p:nvSpPr>
        <p:spPr>
          <a:xfrm>
            <a:off x="822960" y="3246120"/>
            <a:ext cx="3017520" cy="365760"/>
          </a:xfrm>
          <a:prstGeom prst="rect">
            <a:avLst/>
          </a:prstGeom>
          <a:noFill/>
          <a:ln/>
        </p:spPr>
        <p:txBody>
          <a:bodyPr wrap="square" lIns="0" tIns="0" rIns="0" bIns="0" rtlCol="0" anchor="ctr"/>
          <a:lstStyle/>
          <a:p>
            <a:pPr algn="ctr" indent="0" marL="0">
              <a:buNone/>
            </a:pPr>
            <a:r>
              <a:rPr lang="en-US" sz="1300" i="1" dirty="0">
                <a:solidFill>
                  <a:srgbClr val="1E7E34"/>
                </a:solidFill>
                <a:latin typeface="Calibri" pitchFamily="34" charset="0"/>
                <a:ea typeface="Calibri" pitchFamily="34" charset="-122"/>
                <a:cs typeface="Calibri" pitchFamily="34" charset="-120"/>
              </a:rPr>
              <a:t>Niveau 1 · Autonomie élevée</a:t>
            </a:r>
            <a:endParaRPr lang="en-US" sz="1300" dirty="0"/>
          </a:p>
        </p:txBody>
      </p:sp>
      <p:sp>
        <p:nvSpPr>
          <p:cNvPr id="15" name="Text 13"/>
          <p:cNvSpPr/>
          <p:nvPr/>
        </p:nvSpPr>
        <p:spPr>
          <a:xfrm>
            <a:off x="822960" y="3703320"/>
            <a:ext cx="3017520" cy="2240280"/>
          </a:xfrm>
          <a:prstGeom prst="rect">
            <a:avLst/>
          </a:prstGeom>
          <a:noFill/>
          <a:ln/>
        </p:spPr>
        <p:txBody>
          <a:bodyPr wrap="square" lIns="0" tIns="0" rIns="0" bIns="0" rtlCol="0" anchor="t"/>
          <a:lstStyle/>
          <a:p>
            <a:pPr indent="0" marL="0">
              <a:spcAft>
                <a:spcPts val="400"/>
              </a:spcAft>
              <a:buNone/>
            </a:pPr>
            <a:r>
              <a:rPr lang="en-US" sz="1250" dirty="0">
                <a:solidFill>
                  <a:srgbClr val="1A2332"/>
                </a:solidFill>
                <a:latin typeface="Calibri" pitchFamily="34" charset="0"/>
                <a:ea typeface="Calibri" pitchFamily="34" charset="-122"/>
                <a:cs typeface="Calibri" pitchFamily="34" charset="-120"/>
              </a:rPr>
              <a:t>L'agent décide et agit dans un périmètre défini.</a:t>
            </a:r>
            <a:endParaRPr lang="en-US" sz="1250" dirty="0"/>
          </a:p>
          <a:p>
            <a:pPr indent="0" marL="0">
              <a:spcAft>
                <a:spcPts val="400"/>
              </a:spcAft>
              <a:buNone/>
            </a:pPr>
            <a:r>
              <a:rPr lang="en-US" sz="1250" dirty="0">
                <a:solidFill>
                  <a:srgbClr val="1A2332"/>
                </a:solidFill>
                <a:latin typeface="Calibri" pitchFamily="34" charset="0"/>
                <a:ea typeface="Calibri" pitchFamily="34" charset="-122"/>
                <a:cs typeface="Calibri" pitchFamily="34" charset="-120"/>
              </a:rPr>
              <a:t>Supervision légère a posteriori.</a:t>
            </a:r>
            <a:endParaRPr lang="en-US" sz="1250" dirty="0"/>
          </a:p>
          <a:p>
            <a:pPr indent="0" marL="0">
              <a:spcAft>
                <a:spcPts val="400"/>
              </a:spcAft>
              <a:buNone/>
            </a:pPr>
            <a:endParaRPr lang="en-US" sz="1250" dirty="0"/>
          </a:p>
          <a:p>
            <a:pPr indent="0" marL="0">
              <a:spcAft>
                <a:spcPts val="400"/>
              </a:spcAft>
              <a:buNone/>
            </a:pPr>
            <a:r>
              <a:rPr lang="en-US" sz="1250" dirty="0">
                <a:solidFill>
                  <a:srgbClr val="1A2332"/>
                </a:solidFill>
                <a:latin typeface="Calibri" pitchFamily="34" charset="0"/>
                <a:ea typeface="Calibri" pitchFamily="34" charset="-122"/>
                <a:cs typeface="Calibri" pitchFamily="34" charset="-120"/>
              </a:rPr>
              <a:t>Exemples : ranking de produits, génération brouillons emails, suggestion réponses support.</a:t>
            </a:r>
            <a:endParaRPr lang="en-US" sz="1250" dirty="0"/>
          </a:p>
        </p:txBody>
      </p:sp>
      <p:sp>
        <p:nvSpPr>
          <p:cNvPr id="16" name="Shape 14"/>
          <p:cNvSpPr/>
          <p:nvPr/>
        </p:nvSpPr>
        <p:spPr>
          <a:xfrm>
            <a:off x="4297680" y="2194560"/>
            <a:ext cx="3566160" cy="39319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7" name="Shape 15"/>
          <p:cNvSpPr/>
          <p:nvPr/>
        </p:nvSpPr>
        <p:spPr>
          <a:xfrm>
            <a:off x="4297680" y="2194560"/>
            <a:ext cx="3566160" cy="914400"/>
          </a:xfrm>
          <a:prstGeom prst="rect">
            <a:avLst/>
          </a:prstGeom>
          <a:solidFill>
            <a:srgbClr val="E67E22"/>
          </a:solidFill>
          <a:ln w="12700">
            <a:solidFill>
              <a:srgbClr val="E67E22"/>
            </a:solidFill>
            <a:prstDash val="solid"/>
          </a:ln>
        </p:spPr>
      </p:sp>
      <p:sp>
        <p:nvSpPr>
          <p:cNvPr id="18" name="Text 16"/>
          <p:cNvSpPr/>
          <p:nvPr/>
        </p:nvSpPr>
        <p:spPr>
          <a:xfrm>
            <a:off x="4297680" y="2286000"/>
            <a:ext cx="3566160" cy="457200"/>
          </a:xfrm>
          <a:prstGeom prst="rect">
            <a:avLst/>
          </a:prstGeom>
          <a:noFill/>
          <a:ln/>
        </p:spPr>
        <p:txBody>
          <a:bodyPr wrap="square" lIns="0" tIns="0" rIns="0" bIns="0" rtlCol="0" anchor="ctr"/>
          <a:lstStyle/>
          <a:p>
            <a:pPr algn="ctr" indent="0" marL="0">
              <a:buNone/>
            </a:pPr>
            <a:r>
              <a:rPr lang="en-US" sz="3200" b="1" dirty="0">
                <a:solidFill>
                  <a:srgbClr val="FFFFFF"/>
                </a:solidFill>
                <a:latin typeface="Calibri" pitchFamily="34" charset="0"/>
                <a:ea typeface="Calibri" pitchFamily="34" charset="-122"/>
                <a:cs typeface="Calibri" pitchFamily="34" charset="-120"/>
              </a:rPr>
              <a:t>⊜</a:t>
            </a:r>
            <a:endParaRPr lang="en-US" sz="3200" dirty="0"/>
          </a:p>
        </p:txBody>
      </p:sp>
      <p:sp>
        <p:nvSpPr>
          <p:cNvPr id="19" name="Text 17"/>
          <p:cNvSpPr/>
          <p:nvPr/>
        </p:nvSpPr>
        <p:spPr>
          <a:xfrm>
            <a:off x="4297680" y="2697480"/>
            <a:ext cx="3566160" cy="365760"/>
          </a:xfrm>
          <a:prstGeom prst="rect">
            <a:avLst/>
          </a:prstGeom>
          <a:noFill/>
          <a:ln/>
        </p:spPr>
        <p:txBody>
          <a:bodyPr wrap="square" lIns="0" tIns="0" rIns="0" bIns="0" rtlCol="0" anchor="ctr"/>
          <a:lstStyle/>
          <a:p>
            <a:pPr algn="ctr" indent="0" marL="0">
              <a:buNone/>
            </a:pPr>
            <a:r>
              <a:rPr lang="en-US" sz="1800" b="1" spc="600" kern="0" dirty="0">
                <a:solidFill>
                  <a:srgbClr val="FFFFFF"/>
                </a:solidFill>
                <a:latin typeface="Calibri" pitchFamily="34" charset="0"/>
                <a:ea typeface="Calibri" pitchFamily="34" charset="-122"/>
                <a:cs typeface="Calibri" pitchFamily="34" charset="-120"/>
              </a:rPr>
              <a:t>CONTRÔLÉ</a:t>
            </a:r>
            <a:endParaRPr lang="en-US" sz="1800" dirty="0"/>
          </a:p>
        </p:txBody>
      </p:sp>
      <p:sp>
        <p:nvSpPr>
          <p:cNvPr id="20" name="Text 18"/>
          <p:cNvSpPr/>
          <p:nvPr/>
        </p:nvSpPr>
        <p:spPr>
          <a:xfrm>
            <a:off x="4572000" y="3246120"/>
            <a:ext cx="3017520" cy="365760"/>
          </a:xfrm>
          <a:prstGeom prst="rect">
            <a:avLst/>
          </a:prstGeom>
          <a:noFill/>
          <a:ln/>
        </p:spPr>
        <p:txBody>
          <a:bodyPr wrap="square" lIns="0" tIns="0" rIns="0" bIns="0" rtlCol="0" anchor="ctr"/>
          <a:lstStyle/>
          <a:p>
            <a:pPr algn="ctr" indent="0" marL="0">
              <a:buNone/>
            </a:pPr>
            <a:r>
              <a:rPr lang="en-US" sz="1300" i="1" dirty="0">
                <a:solidFill>
                  <a:srgbClr val="E67E22"/>
                </a:solidFill>
                <a:latin typeface="Calibri" pitchFamily="34" charset="0"/>
                <a:ea typeface="Calibri" pitchFamily="34" charset="-122"/>
                <a:cs typeface="Calibri" pitchFamily="34" charset="-120"/>
              </a:rPr>
              <a:t>Niveau 2 · Autonomie limitée</a:t>
            </a:r>
            <a:endParaRPr lang="en-US" sz="1300" dirty="0"/>
          </a:p>
        </p:txBody>
      </p:sp>
      <p:sp>
        <p:nvSpPr>
          <p:cNvPr id="21" name="Text 19"/>
          <p:cNvSpPr/>
          <p:nvPr/>
        </p:nvSpPr>
        <p:spPr>
          <a:xfrm>
            <a:off x="4572000" y="3703320"/>
            <a:ext cx="3017520" cy="2240280"/>
          </a:xfrm>
          <a:prstGeom prst="rect">
            <a:avLst/>
          </a:prstGeom>
          <a:noFill/>
          <a:ln/>
        </p:spPr>
        <p:txBody>
          <a:bodyPr wrap="square" lIns="0" tIns="0" rIns="0" bIns="0" rtlCol="0" anchor="t"/>
          <a:lstStyle/>
          <a:p>
            <a:pPr indent="0" marL="0">
              <a:spcAft>
                <a:spcPts val="400"/>
              </a:spcAft>
              <a:buNone/>
            </a:pPr>
            <a:r>
              <a:rPr lang="en-US" sz="1250" dirty="0">
                <a:solidFill>
                  <a:srgbClr val="1A2332"/>
                </a:solidFill>
                <a:latin typeface="Calibri" pitchFamily="34" charset="0"/>
                <a:ea typeface="Calibri" pitchFamily="34" charset="-122"/>
                <a:cs typeface="Calibri" pitchFamily="34" charset="-120"/>
              </a:rPr>
              <a:t>L'agent propose, l'humain valide.</a:t>
            </a:r>
            <a:endParaRPr lang="en-US" sz="1250" dirty="0"/>
          </a:p>
          <a:p>
            <a:pPr indent="0" marL="0">
              <a:spcAft>
                <a:spcPts val="400"/>
              </a:spcAft>
              <a:buNone/>
            </a:pPr>
            <a:r>
              <a:rPr lang="en-US" sz="1250" dirty="0">
                <a:solidFill>
                  <a:srgbClr val="1A2332"/>
                </a:solidFill>
                <a:latin typeface="Calibri" pitchFamily="34" charset="0"/>
                <a:ea typeface="Calibri" pitchFamily="34" charset="-122"/>
                <a:cs typeface="Calibri" pitchFamily="34" charset="-120"/>
              </a:rPr>
              <a:t>Contrôles renforcés, audits fréquents.</a:t>
            </a:r>
            <a:endParaRPr lang="en-US" sz="1250" dirty="0"/>
          </a:p>
          <a:p>
            <a:pPr indent="0" marL="0">
              <a:spcAft>
                <a:spcPts val="400"/>
              </a:spcAft>
              <a:buNone/>
            </a:pPr>
            <a:endParaRPr lang="en-US" sz="1250" dirty="0"/>
          </a:p>
          <a:p>
            <a:pPr indent="0" marL="0">
              <a:spcAft>
                <a:spcPts val="400"/>
              </a:spcAft>
              <a:buNone/>
            </a:pPr>
            <a:r>
              <a:rPr lang="en-US" sz="1250" dirty="0">
                <a:solidFill>
                  <a:srgbClr val="1A2332"/>
                </a:solidFill>
                <a:latin typeface="Calibri" pitchFamily="34" charset="0"/>
                <a:ea typeface="Calibri" pitchFamily="34" charset="-122"/>
                <a:cs typeface="Calibri" pitchFamily="34" charset="-120"/>
              </a:rPr>
              <a:t>Exemples : pricing, tri CV, recommandation crédit, modification SCADA, déploiement prod.</a:t>
            </a:r>
            <a:endParaRPr lang="en-US" sz="1250" dirty="0"/>
          </a:p>
        </p:txBody>
      </p:sp>
      <p:sp>
        <p:nvSpPr>
          <p:cNvPr id="22" name="Shape 20"/>
          <p:cNvSpPr/>
          <p:nvPr/>
        </p:nvSpPr>
        <p:spPr>
          <a:xfrm>
            <a:off x="8046720" y="2194560"/>
            <a:ext cx="3566160" cy="39319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3" name="Shape 21"/>
          <p:cNvSpPr/>
          <p:nvPr/>
        </p:nvSpPr>
        <p:spPr>
          <a:xfrm>
            <a:off x="8046720" y="2194560"/>
            <a:ext cx="3566160" cy="914400"/>
          </a:xfrm>
          <a:prstGeom prst="rect">
            <a:avLst/>
          </a:prstGeom>
          <a:solidFill>
            <a:srgbClr val="C0392B"/>
          </a:solidFill>
          <a:ln w="12700">
            <a:solidFill>
              <a:srgbClr val="C0392B"/>
            </a:solidFill>
            <a:prstDash val="solid"/>
          </a:ln>
        </p:spPr>
      </p:sp>
      <p:sp>
        <p:nvSpPr>
          <p:cNvPr id="24" name="Text 22"/>
          <p:cNvSpPr/>
          <p:nvPr/>
        </p:nvSpPr>
        <p:spPr>
          <a:xfrm>
            <a:off x="8046720" y="2286000"/>
            <a:ext cx="3566160" cy="457200"/>
          </a:xfrm>
          <a:prstGeom prst="rect">
            <a:avLst/>
          </a:prstGeom>
          <a:noFill/>
          <a:ln/>
        </p:spPr>
        <p:txBody>
          <a:bodyPr wrap="square" lIns="0" tIns="0" rIns="0" bIns="0" rtlCol="0" anchor="ctr"/>
          <a:lstStyle/>
          <a:p>
            <a:pPr algn="ctr" indent="0" marL="0">
              <a:buNone/>
            </a:pPr>
            <a:r>
              <a:rPr lang="en-US" sz="3200" b="1" dirty="0">
                <a:solidFill>
                  <a:srgbClr val="FFFFFF"/>
                </a:solidFill>
                <a:latin typeface="Calibri" pitchFamily="34" charset="0"/>
                <a:ea typeface="Calibri" pitchFamily="34" charset="-122"/>
                <a:cs typeface="Calibri" pitchFamily="34" charset="-120"/>
              </a:rPr>
              <a:t>✕</a:t>
            </a:r>
            <a:endParaRPr lang="en-US" sz="3200" dirty="0"/>
          </a:p>
        </p:txBody>
      </p:sp>
      <p:sp>
        <p:nvSpPr>
          <p:cNvPr id="25" name="Text 23"/>
          <p:cNvSpPr/>
          <p:nvPr/>
        </p:nvSpPr>
        <p:spPr>
          <a:xfrm>
            <a:off x="8046720" y="2697480"/>
            <a:ext cx="3566160" cy="365760"/>
          </a:xfrm>
          <a:prstGeom prst="rect">
            <a:avLst/>
          </a:prstGeom>
          <a:noFill/>
          <a:ln/>
        </p:spPr>
        <p:txBody>
          <a:bodyPr wrap="square" lIns="0" tIns="0" rIns="0" bIns="0" rtlCol="0" anchor="ctr"/>
          <a:lstStyle/>
          <a:p>
            <a:pPr algn="ctr" indent="0" marL="0">
              <a:buNone/>
            </a:pPr>
            <a:r>
              <a:rPr lang="en-US" sz="1800" b="1" spc="600" kern="0" dirty="0">
                <a:solidFill>
                  <a:srgbClr val="FFFFFF"/>
                </a:solidFill>
                <a:latin typeface="Calibri" pitchFamily="34" charset="0"/>
                <a:ea typeface="Calibri" pitchFamily="34" charset="-122"/>
                <a:cs typeface="Calibri" pitchFamily="34" charset="-120"/>
              </a:rPr>
              <a:t>INTERDIT</a:t>
            </a:r>
            <a:endParaRPr lang="en-US" sz="1800" dirty="0"/>
          </a:p>
        </p:txBody>
      </p:sp>
      <p:sp>
        <p:nvSpPr>
          <p:cNvPr id="26" name="Text 24"/>
          <p:cNvSpPr/>
          <p:nvPr/>
        </p:nvSpPr>
        <p:spPr>
          <a:xfrm>
            <a:off x="8321040" y="3246120"/>
            <a:ext cx="3017520" cy="365760"/>
          </a:xfrm>
          <a:prstGeom prst="rect">
            <a:avLst/>
          </a:prstGeom>
          <a:noFill/>
          <a:ln/>
        </p:spPr>
        <p:txBody>
          <a:bodyPr wrap="square" lIns="0" tIns="0" rIns="0" bIns="0" rtlCol="0" anchor="ctr"/>
          <a:lstStyle/>
          <a:p>
            <a:pPr algn="ctr" indent="0" marL="0">
              <a:buNone/>
            </a:pPr>
            <a:r>
              <a:rPr lang="en-US" sz="1300" i="1" dirty="0">
                <a:solidFill>
                  <a:srgbClr val="C0392B"/>
                </a:solidFill>
                <a:latin typeface="Calibri" pitchFamily="34" charset="0"/>
                <a:ea typeface="Calibri" pitchFamily="34" charset="-122"/>
                <a:cs typeface="Calibri" pitchFamily="34" charset="-120"/>
              </a:rPr>
              <a:t>Niveau 3 · Non délégable</a:t>
            </a:r>
            <a:endParaRPr lang="en-US" sz="1300" dirty="0"/>
          </a:p>
        </p:txBody>
      </p:sp>
      <p:sp>
        <p:nvSpPr>
          <p:cNvPr id="27" name="Text 25"/>
          <p:cNvSpPr/>
          <p:nvPr/>
        </p:nvSpPr>
        <p:spPr>
          <a:xfrm>
            <a:off x="8321040" y="3703320"/>
            <a:ext cx="3017520" cy="2240280"/>
          </a:xfrm>
          <a:prstGeom prst="rect">
            <a:avLst/>
          </a:prstGeom>
          <a:noFill/>
          <a:ln/>
        </p:spPr>
        <p:txBody>
          <a:bodyPr wrap="square" lIns="0" tIns="0" rIns="0" bIns="0" rtlCol="0" anchor="t"/>
          <a:lstStyle/>
          <a:p>
            <a:pPr indent="0" marL="0">
              <a:spcAft>
                <a:spcPts val="400"/>
              </a:spcAft>
              <a:buNone/>
            </a:pPr>
            <a:r>
              <a:rPr lang="en-US" sz="1250" dirty="0">
                <a:solidFill>
                  <a:srgbClr val="1A2332"/>
                </a:solidFill>
                <a:latin typeface="Calibri" pitchFamily="34" charset="0"/>
                <a:ea typeface="Calibri" pitchFamily="34" charset="-122"/>
                <a:cs typeface="Calibri" pitchFamily="34" charset="-120"/>
              </a:rPr>
              <a:t>L'humain décide, point.</a:t>
            </a:r>
            <a:endParaRPr lang="en-US" sz="1250" dirty="0"/>
          </a:p>
          <a:p>
            <a:pPr indent="0" marL="0">
              <a:spcAft>
                <a:spcPts val="400"/>
              </a:spcAft>
              <a:buNone/>
            </a:pPr>
            <a:r>
              <a:rPr lang="en-US" sz="1250" dirty="0">
                <a:solidFill>
                  <a:srgbClr val="1A2332"/>
                </a:solidFill>
                <a:latin typeface="Calibri" pitchFamily="34" charset="0"/>
                <a:ea typeface="Calibri" pitchFamily="34" charset="-122"/>
                <a:cs typeface="Calibri" pitchFamily="34" charset="-120"/>
              </a:rPr>
              <a:t>L'agent peut analyser et préparer.</a:t>
            </a:r>
            <a:endParaRPr lang="en-US" sz="1250" dirty="0"/>
          </a:p>
          <a:p>
            <a:pPr indent="0" marL="0">
              <a:spcAft>
                <a:spcPts val="400"/>
              </a:spcAft>
              <a:buNone/>
            </a:pPr>
            <a:endParaRPr lang="en-US" sz="1250" dirty="0"/>
          </a:p>
          <a:p>
            <a:pPr indent="0" marL="0">
              <a:spcAft>
                <a:spcPts val="400"/>
              </a:spcAft>
              <a:buNone/>
            </a:pPr>
            <a:r>
              <a:rPr lang="en-US" sz="1250" dirty="0">
                <a:solidFill>
                  <a:srgbClr val="1A2332"/>
                </a:solidFill>
                <a:latin typeface="Calibri" pitchFamily="34" charset="0"/>
                <a:ea typeface="Calibri" pitchFamily="34" charset="-122"/>
                <a:cs typeface="Calibri" pitchFamily="34" charset="-120"/>
              </a:rPr>
              <a:t>Exemples : licenciement, annonce M&amp;A, décision de soin critique, rachat actions, communication crise.</a:t>
            </a:r>
            <a:endParaRPr lang="en-US" sz="125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3. LE CADRE ACF</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16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La matrice de criticité</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Croiser complexité de la décision et impact si elle dérive — pour choisir le niveau d'autonomie.</a:t>
            </a:r>
            <a:endParaRPr lang="en-US" sz="1600" dirty="0"/>
          </a:p>
        </p:txBody>
      </p:sp>
      <p:sp>
        <p:nvSpPr>
          <p:cNvPr id="10" name="Text 8"/>
          <p:cNvSpPr/>
          <p:nvPr/>
        </p:nvSpPr>
        <p:spPr>
          <a:xfrm>
            <a:off x="91440" y="3520440"/>
            <a:ext cx="1097280" cy="914400"/>
          </a:xfrm>
          <a:prstGeom prst="rect">
            <a:avLst/>
          </a:prstGeom>
          <a:noFill/>
          <a:ln/>
        </p:spPr>
        <p:txBody>
          <a:bodyPr wrap="square" lIns="0" tIns="0" rIns="0" bIns="0" rtlCol="0" anchor="ctr"/>
          <a:lstStyle/>
          <a:p>
            <a:pPr algn="r" indent="0" marL="0">
              <a:buNone/>
            </a:pPr>
            <a:r>
              <a:rPr lang="en-US" sz="1100" b="1" i="1" dirty="0">
                <a:solidFill>
                  <a:srgbClr val="0E1F3D"/>
                </a:solidFill>
                <a:latin typeface="Calibri" pitchFamily="34" charset="0"/>
                <a:ea typeface="Calibri" pitchFamily="34" charset="-122"/>
                <a:cs typeface="Calibri" pitchFamily="34" charset="-120"/>
              </a:rPr>
              <a:t>IMPACT</a:t>
            </a:r>
            <a:endParaRPr lang="en-US" sz="1100" dirty="0"/>
          </a:p>
          <a:p>
            <a:pPr algn="r" indent="0" marL="0">
              <a:buNone/>
            </a:pPr>
            <a:r>
              <a:rPr lang="en-US" sz="1100" b="1" i="1" dirty="0">
                <a:solidFill>
                  <a:srgbClr val="0E1F3D"/>
                </a:solidFill>
                <a:latin typeface="Calibri" pitchFamily="34" charset="0"/>
                <a:ea typeface="Calibri" pitchFamily="34" charset="-122"/>
                <a:cs typeface="Calibri" pitchFamily="34" charset="-120"/>
              </a:rPr>
              <a:t>si dérive</a:t>
            </a:r>
            <a:endParaRPr lang="en-US" sz="1100" dirty="0"/>
          </a:p>
        </p:txBody>
      </p:sp>
      <p:sp>
        <p:nvSpPr>
          <p:cNvPr id="11" name="Text 9"/>
          <p:cNvSpPr/>
          <p:nvPr/>
        </p:nvSpPr>
        <p:spPr>
          <a:xfrm>
            <a:off x="1371600" y="5852160"/>
            <a:ext cx="3840480" cy="365760"/>
          </a:xfrm>
          <a:prstGeom prst="rect">
            <a:avLst/>
          </a:prstGeom>
          <a:noFill/>
          <a:ln/>
        </p:spPr>
        <p:txBody>
          <a:bodyPr wrap="square" lIns="0" tIns="0" rIns="0" bIns="0" rtlCol="0" anchor="ctr"/>
          <a:lstStyle/>
          <a:p>
            <a:pPr algn="ctr" indent="0" marL="0">
              <a:buNone/>
            </a:pPr>
            <a:r>
              <a:rPr lang="en-US" sz="1100" b="1" i="1" dirty="0">
                <a:solidFill>
                  <a:srgbClr val="0E1F3D"/>
                </a:solidFill>
                <a:latin typeface="Calibri" pitchFamily="34" charset="0"/>
                <a:ea typeface="Calibri" pitchFamily="34" charset="-122"/>
                <a:cs typeface="Calibri" pitchFamily="34" charset="-120"/>
              </a:rPr>
              <a:t>COMPLEXITÉ de la décision</a:t>
            </a:r>
            <a:endParaRPr lang="en-US" sz="1100" dirty="0"/>
          </a:p>
        </p:txBody>
      </p:sp>
      <p:sp>
        <p:nvSpPr>
          <p:cNvPr id="12" name="Shape 10"/>
          <p:cNvSpPr/>
          <p:nvPr/>
        </p:nvSpPr>
        <p:spPr>
          <a:xfrm>
            <a:off x="1371600" y="2468880"/>
            <a:ext cx="1280160" cy="1005840"/>
          </a:xfrm>
          <a:prstGeom prst="rect">
            <a:avLst/>
          </a:prstGeom>
          <a:solidFill>
            <a:srgbClr val="E67E22"/>
          </a:solidFill>
          <a:ln w="25400">
            <a:solidFill>
              <a:srgbClr val="FFFFFF"/>
            </a:solidFill>
            <a:prstDash val="solid"/>
          </a:ln>
        </p:spPr>
      </p:sp>
      <p:sp>
        <p:nvSpPr>
          <p:cNvPr id="13" name="Text 11"/>
          <p:cNvSpPr/>
          <p:nvPr/>
        </p:nvSpPr>
        <p:spPr>
          <a:xfrm>
            <a:off x="1371600" y="2468880"/>
            <a:ext cx="1280160" cy="1005840"/>
          </a:xfrm>
          <a:prstGeom prst="rect">
            <a:avLst/>
          </a:prstGeom>
          <a:noFill/>
          <a:ln/>
        </p:spPr>
        <p:txBody>
          <a:bodyPr wrap="square" lIns="0" tIns="0" rIns="0" bIns="0"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CONTRÔLÉ</a:t>
            </a:r>
            <a:endParaRPr lang="en-US" sz="1100" dirty="0"/>
          </a:p>
        </p:txBody>
      </p:sp>
      <p:sp>
        <p:nvSpPr>
          <p:cNvPr id="14" name="Shape 12"/>
          <p:cNvSpPr/>
          <p:nvPr/>
        </p:nvSpPr>
        <p:spPr>
          <a:xfrm>
            <a:off x="2651760" y="2468880"/>
            <a:ext cx="1280160" cy="1005840"/>
          </a:xfrm>
          <a:prstGeom prst="rect">
            <a:avLst/>
          </a:prstGeom>
          <a:solidFill>
            <a:srgbClr val="C0392B"/>
          </a:solidFill>
          <a:ln w="25400">
            <a:solidFill>
              <a:srgbClr val="FFFFFF"/>
            </a:solidFill>
            <a:prstDash val="solid"/>
          </a:ln>
        </p:spPr>
      </p:sp>
      <p:sp>
        <p:nvSpPr>
          <p:cNvPr id="15" name="Text 13"/>
          <p:cNvSpPr/>
          <p:nvPr/>
        </p:nvSpPr>
        <p:spPr>
          <a:xfrm>
            <a:off x="2651760" y="2468880"/>
            <a:ext cx="1280160" cy="1005840"/>
          </a:xfrm>
          <a:prstGeom prst="rect">
            <a:avLst/>
          </a:prstGeom>
          <a:noFill/>
          <a:ln/>
        </p:spPr>
        <p:txBody>
          <a:bodyPr wrap="square" lIns="0" tIns="0" rIns="0" bIns="0"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INTERDIT</a:t>
            </a:r>
            <a:endParaRPr lang="en-US" sz="1100" dirty="0"/>
          </a:p>
        </p:txBody>
      </p:sp>
      <p:sp>
        <p:nvSpPr>
          <p:cNvPr id="16" name="Shape 14"/>
          <p:cNvSpPr/>
          <p:nvPr/>
        </p:nvSpPr>
        <p:spPr>
          <a:xfrm>
            <a:off x="3931920" y="2468880"/>
            <a:ext cx="1280160" cy="1005840"/>
          </a:xfrm>
          <a:prstGeom prst="rect">
            <a:avLst/>
          </a:prstGeom>
          <a:solidFill>
            <a:srgbClr val="C0392B"/>
          </a:solidFill>
          <a:ln w="25400">
            <a:solidFill>
              <a:srgbClr val="FFFFFF"/>
            </a:solidFill>
            <a:prstDash val="solid"/>
          </a:ln>
        </p:spPr>
      </p:sp>
      <p:sp>
        <p:nvSpPr>
          <p:cNvPr id="17" name="Text 15"/>
          <p:cNvSpPr/>
          <p:nvPr/>
        </p:nvSpPr>
        <p:spPr>
          <a:xfrm>
            <a:off x="3931920" y="2468880"/>
            <a:ext cx="1280160" cy="1005840"/>
          </a:xfrm>
          <a:prstGeom prst="rect">
            <a:avLst/>
          </a:prstGeom>
          <a:noFill/>
          <a:ln/>
        </p:spPr>
        <p:txBody>
          <a:bodyPr wrap="square" lIns="0" tIns="0" rIns="0" bIns="0"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INTERDIT</a:t>
            </a:r>
            <a:endParaRPr lang="en-US" sz="1100" dirty="0"/>
          </a:p>
        </p:txBody>
      </p:sp>
      <p:sp>
        <p:nvSpPr>
          <p:cNvPr id="18" name="Shape 16"/>
          <p:cNvSpPr/>
          <p:nvPr/>
        </p:nvSpPr>
        <p:spPr>
          <a:xfrm>
            <a:off x="1371600" y="3474720"/>
            <a:ext cx="1280160" cy="1005840"/>
          </a:xfrm>
          <a:prstGeom prst="rect">
            <a:avLst/>
          </a:prstGeom>
          <a:solidFill>
            <a:srgbClr val="1E7E34"/>
          </a:solidFill>
          <a:ln w="25400">
            <a:solidFill>
              <a:srgbClr val="FFFFFF"/>
            </a:solidFill>
            <a:prstDash val="solid"/>
          </a:ln>
        </p:spPr>
      </p:sp>
      <p:sp>
        <p:nvSpPr>
          <p:cNvPr id="19" name="Text 17"/>
          <p:cNvSpPr/>
          <p:nvPr/>
        </p:nvSpPr>
        <p:spPr>
          <a:xfrm>
            <a:off x="1371600" y="3474720"/>
            <a:ext cx="1280160" cy="1005840"/>
          </a:xfrm>
          <a:prstGeom prst="rect">
            <a:avLst/>
          </a:prstGeom>
          <a:noFill/>
          <a:ln/>
        </p:spPr>
        <p:txBody>
          <a:bodyPr wrap="square" lIns="0" tIns="0" rIns="0" bIns="0"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DÉLÉGUÉ</a:t>
            </a:r>
            <a:endParaRPr lang="en-US" sz="1100" dirty="0"/>
          </a:p>
        </p:txBody>
      </p:sp>
      <p:sp>
        <p:nvSpPr>
          <p:cNvPr id="20" name="Shape 18"/>
          <p:cNvSpPr/>
          <p:nvPr/>
        </p:nvSpPr>
        <p:spPr>
          <a:xfrm>
            <a:off x="2651760" y="3474720"/>
            <a:ext cx="1280160" cy="1005840"/>
          </a:xfrm>
          <a:prstGeom prst="rect">
            <a:avLst/>
          </a:prstGeom>
          <a:solidFill>
            <a:srgbClr val="E67E22"/>
          </a:solidFill>
          <a:ln w="25400">
            <a:solidFill>
              <a:srgbClr val="FFFFFF"/>
            </a:solidFill>
            <a:prstDash val="solid"/>
          </a:ln>
        </p:spPr>
      </p:sp>
      <p:sp>
        <p:nvSpPr>
          <p:cNvPr id="21" name="Text 19"/>
          <p:cNvSpPr/>
          <p:nvPr/>
        </p:nvSpPr>
        <p:spPr>
          <a:xfrm>
            <a:off x="2651760" y="3474720"/>
            <a:ext cx="1280160" cy="1005840"/>
          </a:xfrm>
          <a:prstGeom prst="rect">
            <a:avLst/>
          </a:prstGeom>
          <a:noFill/>
          <a:ln/>
        </p:spPr>
        <p:txBody>
          <a:bodyPr wrap="square" lIns="0" tIns="0" rIns="0" bIns="0"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CONTRÔLÉ</a:t>
            </a:r>
            <a:endParaRPr lang="en-US" sz="1100" dirty="0"/>
          </a:p>
        </p:txBody>
      </p:sp>
      <p:sp>
        <p:nvSpPr>
          <p:cNvPr id="22" name="Shape 20"/>
          <p:cNvSpPr/>
          <p:nvPr/>
        </p:nvSpPr>
        <p:spPr>
          <a:xfrm>
            <a:off x="3931920" y="3474720"/>
            <a:ext cx="1280160" cy="1005840"/>
          </a:xfrm>
          <a:prstGeom prst="rect">
            <a:avLst/>
          </a:prstGeom>
          <a:solidFill>
            <a:srgbClr val="C0392B"/>
          </a:solidFill>
          <a:ln w="25400">
            <a:solidFill>
              <a:srgbClr val="FFFFFF"/>
            </a:solidFill>
            <a:prstDash val="solid"/>
          </a:ln>
        </p:spPr>
      </p:sp>
      <p:sp>
        <p:nvSpPr>
          <p:cNvPr id="23" name="Text 21"/>
          <p:cNvSpPr/>
          <p:nvPr/>
        </p:nvSpPr>
        <p:spPr>
          <a:xfrm>
            <a:off x="3931920" y="3474720"/>
            <a:ext cx="1280160" cy="1005840"/>
          </a:xfrm>
          <a:prstGeom prst="rect">
            <a:avLst/>
          </a:prstGeom>
          <a:noFill/>
          <a:ln/>
        </p:spPr>
        <p:txBody>
          <a:bodyPr wrap="square" lIns="0" tIns="0" rIns="0" bIns="0"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INTERDIT</a:t>
            </a:r>
            <a:endParaRPr lang="en-US" sz="1100" dirty="0"/>
          </a:p>
        </p:txBody>
      </p:sp>
      <p:sp>
        <p:nvSpPr>
          <p:cNvPr id="24" name="Shape 22"/>
          <p:cNvSpPr/>
          <p:nvPr/>
        </p:nvSpPr>
        <p:spPr>
          <a:xfrm>
            <a:off x="1371600" y="4480560"/>
            <a:ext cx="1280160" cy="1005840"/>
          </a:xfrm>
          <a:prstGeom prst="rect">
            <a:avLst/>
          </a:prstGeom>
          <a:solidFill>
            <a:srgbClr val="1E7E34"/>
          </a:solidFill>
          <a:ln w="25400">
            <a:solidFill>
              <a:srgbClr val="FFFFFF"/>
            </a:solidFill>
            <a:prstDash val="solid"/>
          </a:ln>
        </p:spPr>
      </p:sp>
      <p:sp>
        <p:nvSpPr>
          <p:cNvPr id="25" name="Text 23"/>
          <p:cNvSpPr/>
          <p:nvPr/>
        </p:nvSpPr>
        <p:spPr>
          <a:xfrm>
            <a:off x="1371600" y="4480560"/>
            <a:ext cx="1280160" cy="1005840"/>
          </a:xfrm>
          <a:prstGeom prst="rect">
            <a:avLst/>
          </a:prstGeom>
          <a:noFill/>
          <a:ln/>
        </p:spPr>
        <p:txBody>
          <a:bodyPr wrap="square" lIns="0" tIns="0" rIns="0" bIns="0"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DÉLÉGUÉ</a:t>
            </a:r>
            <a:endParaRPr lang="en-US" sz="1100" dirty="0"/>
          </a:p>
        </p:txBody>
      </p:sp>
      <p:sp>
        <p:nvSpPr>
          <p:cNvPr id="26" name="Shape 24"/>
          <p:cNvSpPr/>
          <p:nvPr/>
        </p:nvSpPr>
        <p:spPr>
          <a:xfrm>
            <a:off x="2651760" y="4480560"/>
            <a:ext cx="1280160" cy="1005840"/>
          </a:xfrm>
          <a:prstGeom prst="rect">
            <a:avLst/>
          </a:prstGeom>
          <a:solidFill>
            <a:srgbClr val="1E7E34"/>
          </a:solidFill>
          <a:ln w="25400">
            <a:solidFill>
              <a:srgbClr val="FFFFFF"/>
            </a:solidFill>
            <a:prstDash val="solid"/>
          </a:ln>
        </p:spPr>
      </p:sp>
      <p:sp>
        <p:nvSpPr>
          <p:cNvPr id="27" name="Text 25"/>
          <p:cNvSpPr/>
          <p:nvPr/>
        </p:nvSpPr>
        <p:spPr>
          <a:xfrm>
            <a:off x="2651760" y="4480560"/>
            <a:ext cx="1280160" cy="1005840"/>
          </a:xfrm>
          <a:prstGeom prst="rect">
            <a:avLst/>
          </a:prstGeom>
          <a:noFill/>
          <a:ln/>
        </p:spPr>
        <p:txBody>
          <a:bodyPr wrap="square" lIns="0" tIns="0" rIns="0" bIns="0"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DÉLÉGUÉ</a:t>
            </a:r>
            <a:endParaRPr lang="en-US" sz="1100" dirty="0"/>
          </a:p>
        </p:txBody>
      </p:sp>
      <p:sp>
        <p:nvSpPr>
          <p:cNvPr id="28" name="Shape 26"/>
          <p:cNvSpPr/>
          <p:nvPr/>
        </p:nvSpPr>
        <p:spPr>
          <a:xfrm>
            <a:off x="3931920" y="4480560"/>
            <a:ext cx="1280160" cy="1005840"/>
          </a:xfrm>
          <a:prstGeom prst="rect">
            <a:avLst/>
          </a:prstGeom>
          <a:solidFill>
            <a:srgbClr val="E67E22"/>
          </a:solidFill>
          <a:ln w="25400">
            <a:solidFill>
              <a:srgbClr val="FFFFFF"/>
            </a:solidFill>
            <a:prstDash val="solid"/>
          </a:ln>
        </p:spPr>
      </p:sp>
      <p:sp>
        <p:nvSpPr>
          <p:cNvPr id="29" name="Text 27"/>
          <p:cNvSpPr/>
          <p:nvPr/>
        </p:nvSpPr>
        <p:spPr>
          <a:xfrm>
            <a:off x="3931920" y="4480560"/>
            <a:ext cx="1280160" cy="1005840"/>
          </a:xfrm>
          <a:prstGeom prst="rect">
            <a:avLst/>
          </a:prstGeom>
          <a:noFill/>
          <a:ln/>
        </p:spPr>
        <p:txBody>
          <a:bodyPr wrap="square" lIns="0" tIns="0" rIns="0" bIns="0" rtlCol="0" anchor="ctr"/>
          <a:lstStyle/>
          <a:p>
            <a:pPr algn="ctr" indent="0" marL="0">
              <a:buNone/>
            </a:pPr>
            <a:r>
              <a:rPr lang="en-US" sz="1100" b="1" dirty="0">
                <a:solidFill>
                  <a:srgbClr val="FFFFFF"/>
                </a:solidFill>
                <a:latin typeface="Calibri" pitchFamily="34" charset="0"/>
                <a:ea typeface="Calibri" pitchFamily="34" charset="-122"/>
                <a:cs typeface="Calibri" pitchFamily="34" charset="-120"/>
              </a:rPr>
              <a:t>CONTRÔLÉ</a:t>
            </a:r>
            <a:endParaRPr lang="en-US" sz="1100" dirty="0"/>
          </a:p>
        </p:txBody>
      </p:sp>
      <p:sp>
        <p:nvSpPr>
          <p:cNvPr id="30" name="Text 28"/>
          <p:cNvSpPr/>
          <p:nvPr/>
        </p:nvSpPr>
        <p:spPr>
          <a:xfrm>
            <a:off x="731520" y="2468880"/>
            <a:ext cx="548640" cy="1005840"/>
          </a:xfrm>
          <a:prstGeom prst="rect">
            <a:avLst/>
          </a:prstGeom>
          <a:noFill/>
          <a:ln/>
        </p:spPr>
        <p:txBody>
          <a:bodyPr wrap="square" lIns="0" tIns="0" rIns="0" bIns="0" rtlCol="0" anchor="ctr"/>
          <a:lstStyle/>
          <a:p>
            <a:pPr algn="r" indent="0" marL="0">
              <a:buNone/>
            </a:pPr>
            <a:r>
              <a:rPr lang="en-US" sz="1000" dirty="0">
                <a:solidFill>
                  <a:srgbClr val="0E1F3D"/>
                </a:solidFill>
                <a:latin typeface="Calibri" pitchFamily="34" charset="0"/>
                <a:ea typeface="Calibri" pitchFamily="34" charset="-122"/>
                <a:cs typeface="Calibri" pitchFamily="34" charset="-120"/>
              </a:rPr>
              <a:t>Élevé</a:t>
            </a:r>
            <a:endParaRPr lang="en-US" sz="1000" dirty="0"/>
          </a:p>
        </p:txBody>
      </p:sp>
      <p:sp>
        <p:nvSpPr>
          <p:cNvPr id="31" name="Text 29"/>
          <p:cNvSpPr/>
          <p:nvPr/>
        </p:nvSpPr>
        <p:spPr>
          <a:xfrm>
            <a:off x="731520" y="3474720"/>
            <a:ext cx="548640" cy="1005840"/>
          </a:xfrm>
          <a:prstGeom prst="rect">
            <a:avLst/>
          </a:prstGeom>
          <a:noFill/>
          <a:ln/>
        </p:spPr>
        <p:txBody>
          <a:bodyPr wrap="square" lIns="0" tIns="0" rIns="0" bIns="0" rtlCol="0" anchor="ctr"/>
          <a:lstStyle/>
          <a:p>
            <a:pPr algn="r" indent="0" marL="0">
              <a:buNone/>
            </a:pPr>
            <a:r>
              <a:rPr lang="en-US" sz="1000" dirty="0">
                <a:solidFill>
                  <a:srgbClr val="0E1F3D"/>
                </a:solidFill>
                <a:latin typeface="Calibri" pitchFamily="34" charset="0"/>
                <a:ea typeface="Calibri" pitchFamily="34" charset="-122"/>
                <a:cs typeface="Calibri" pitchFamily="34" charset="-120"/>
              </a:rPr>
              <a:t>Moyen</a:t>
            </a:r>
            <a:endParaRPr lang="en-US" sz="1000" dirty="0"/>
          </a:p>
        </p:txBody>
      </p:sp>
      <p:sp>
        <p:nvSpPr>
          <p:cNvPr id="32" name="Text 30"/>
          <p:cNvSpPr/>
          <p:nvPr/>
        </p:nvSpPr>
        <p:spPr>
          <a:xfrm>
            <a:off x="731520" y="4480560"/>
            <a:ext cx="548640" cy="1005840"/>
          </a:xfrm>
          <a:prstGeom prst="rect">
            <a:avLst/>
          </a:prstGeom>
          <a:noFill/>
          <a:ln/>
        </p:spPr>
        <p:txBody>
          <a:bodyPr wrap="square" lIns="0" tIns="0" rIns="0" bIns="0" rtlCol="0" anchor="ctr"/>
          <a:lstStyle/>
          <a:p>
            <a:pPr algn="r" indent="0" marL="0">
              <a:buNone/>
            </a:pPr>
            <a:r>
              <a:rPr lang="en-US" sz="1000" dirty="0">
                <a:solidFill>
                  <a:srgbClr val="0E1F3D"/>
                </a:solidFill>
                <a:latin typeface="Calibri" pitchFamily="34" charset="0"/>
                <a:ea typeface="Calibri" pitchFamily="34" charset="-122"/>
                <a:cs typeface="Calibri" pitchFamily="34" charset="-120"/>
              </a:rPr>
              <a:t>Faible</a:t>
            </a:r>
            <a:endParaRPr lang="en-US" sz="1000" dirty="0"/>
          </a:p>
        </p:txBody>
      </p:sp>
      <p:sp>
        <p:nvSpPr>
          <p:cNvPr id="33" name="Text 31"/>
          <p:cNvSpPr/>
          <p:nvPr/>
        </p:nvSpPr>
        <p:spPr>
          <a:xfrm>
            <a:off x="1371600" y="5532120"/>
            <a:ext cx="1280160" cy="274320"/>
          </a:xfrm>
          <a:prstGeom prst="rect">
            <a:avLst/>
          </a:prstGeom>
          <a:noFill/>
          <a:ln/>
        </p:spPr>
        <p:txBody>
          <a:bodyPr wrap="square" lIns="0" tIns="0" rIns="0" bIns="0" rtlCol="0" anchor="ctr"/>
          <a:lstStyle/>
          <a:p>
            <a:pPr algn="ctr" indent="0" marL="0">
              <a:buNone/>
            </a:pPr>
            <a:r>
              <a:rPr lang="en-US" sz="1000" dirty="0">
                <a:solidFill>
                  <a:srgbClr val="0E1F3D"/>
                </a:solidFill>
                <a:latin typeface="Calibri" pitchFamily="34" charset="0"/>
                <a:ea typeface="Calibri" pitchFamily="34" charset="-122"/>
                <a:cs typeface="Calibri" pitchFamily="34" charset="-120"/>
              </a:rPr>
              <a:t>Faible</a:t>
            </a:r>
            <a:endParaRPr lang="en-US" sz="1000" dirty="0"/>
          </a:p>
        </p:txBody>
      </p:sp>
      <p:sp>
        <p:nvSpPr>
          <p:cNvPr id="34" name="Text 32"/>
          <p:cNvSpPr/>
          <p:nvPr/>
        </p:nvSpPr>
        <p:spPr>
          <a:xfrm>
            <a:off x="2651760" y="5532120"/>
            <a:ext cx="1280160" cy="274320"/>
          </a:xfrm>
          <a:prstGeom prst="rect">
            <a:avLst/>
          </a:prstGeom>
          <a:noFill/>
          <a:ln/>
        </p:spPr>
        <p:txBody>
          <a:bodyPr wrap="square" lIns="0" tIns="0" rIns="0" bIns="0" rtlCol="0" anchor="ctr"/>
          <a:lstStyle/>
          <a:p>
            <a:pPr algn="ctr" indent="0" marL="0">
              <a:buNone/>
            </a:pPr>
            <a:r>
              <a:rPr lang="en-US" sz="1000" dirty="0">
                <a:solidFill>
                  <a:srgbClr val="0E1F3D"/>
                </a:solidFill>
                <a:latin typeface="Calibri" pitchFamily="34" charset="0"/>
                <a:ea typeface="Calibri" pitchFamily="34" charset="-122"/>
                <a:cs typeface="Calibri" pitchFamily="34" charset="-120"/>
              </a:rPr>
              <a:t>Moyenne</a:t>
            </a:r>
            <a:endParaRPr lang="en-US" sz="1000" dirty="0"/>
          </a:p>
        </p:txBody>
      </p:sp>
      <p:sp>
        <p:nvSpPr>
          <p:cNvPr id="35" name="Text 33"/>
          <p:cNvSpPr/>
          <p:nvPr/>
        </p:nvSpPr>
        <p:spPr>
          <a:xfrm>
            <a:off x="3931920" y="5532120"/>
            <a:ext cx="1280160" cy="274320"/>
          </a:xfrm>
          <a:prstGeom prst="rect">
            <a:avLst/>
          </a:prstGeom>
          <a:noFill/>
          <a:ln/>
        </p:spPr>
        <p:txBody>
          <a:bodyPr wrap="square" lIns="0" tIns="0" rIns="0" bIns="0" rtlCol="0" anchor="ctr"/>
          <a:lstStyle/>
          <a:p>
            <a:pPr algn="ctr" indent="0" marL="0">
              <a:buNone/>
            </a:pPr>
            <a:r>
              <a:rPr lang="en-US" sz="1000" dirty="0">
                <a:solidFill>
                  <a:srgbClr val="0E1F3D"/>
                </a:solidFill>
                <a:latin typeface="Calibri" pitchFamily="34" charset="0"/>
                <a:ea typeface="Calibri" pitchFamily="34" charset="-122"/>
                <a:cs typeface="Calibri" pitchFamily="34" charset="-120"/>
              </a:rPr>
              <a:t>Élevée</a:t>
            </a:r>
            <a:endParaRPr lang="en-US" sz="1000" dirty="0"/>
          </a:p>
        </p:txBody>
      </p:sp>
      <p:sp>
        <p:nvSpPr>
          <p:cNvPr id="36" name="Text 34"/>
          <p:cNvSpPr/>
          <p:nvPr/>
        </p:nvSpPr>
        <p:spPr>
          <a:xfrm>
            <a:off x="6309360" y="2468880"/>
            <a:ext cx="5029200" cy="365760"/>
          </a:xfrm>
          <a:prstGeom prst="rect">
            <a:avLst/>
          </a:prstGeom>
          <a:noFill/>
          <a:ln/>
        </p:spPr>
        <p:txBody>
          <a:bodyPr wrap="square" lIns="0" tIns="0" rIns="0" bIns="0" rtlCol="0" anchor="ctr"/>
          <a:lstStyle/>
          <a:p>
            <a:pPr indent="0" marL="0">
              <a:buNone/>
            </a:pPr>
            <a:r>
              <a:rPr lang="en-US" sz="1400" b="1" spc="400" kern="0" dirty="0">
                <a:solidFill>
                  <a:srgbClr val="0E1F3D"/>
                </a:solidFill>
                <a:latin typeface="Calibri" pitchFamily="34" charset="0"/>
                <a:ea typeface="Calibri" pitchFamily="34" charset="-122"/>
                <a:cs typeface="Calibri" pitchFamily="34" charset="-120"/>
              </a:rPr>
              <a:t>LECTURE</a:t>
            </a:r>
            <a:endParaRPr lang="en-US" sz="1400" dirty="0"/>
          </a:p>
        </p:txBody>
      </p:sp>
      <p:sp>
        <p:nvSpPr>
          <p:cNvPr id="37" name="Text 35"/>
          <p:cNvSpPr/>
          <p:nvPr/>
        </p:nvSpPr>
        <p:spPr>
          <a:xfrm>
            <a:off x="6309360" y="2926080"/>
            <a:ext cx="5029200" cy="3657600"/>
          </a:xfrm>
          <a:prstGeom prst="rect">
            <a:avLst/>
          </a:prstGeom>
          <a:noFill/>
          <a:ln/>
        </p:spPr>
        <p:txBody>
          <a:bodyPr wrap="square" lIns="0" tIns="0" rIns="0" bIns="0" rtlCol="0" anchor="t"/>
          <a:lstStyle/>
          <a:p>
            <a:pPr indent="0" marL="0">
              <a:spcAft>
                <a:spcPts val="200"/>
              </a:spcAft>
              <a:buNone/>
            </a:pPr>
            <a:r>
              <a:rPr lang="en-US" sz="1300" dirty="0">
                <a:solidFill>
                  <a:srgbClr val="1E7E34"/>
                </a:solidFill>
              </a:rPr>
              <a:t>🟢  </a:t>
            </a:r>
            <a:pPr indent="0" marL="0">
              <a:spcAft>
                <a:spcPts val="200"/>
              </a:spcAft>
              <a:buNone/>
            </a:pPr>
            <a:r>
              <a:rPr lang="en-US" sz="1300" b="1" dirty="0">
                <a:solidFill>
                  <a:srgbClr val="1A2332"/>
                </a:solidFill>
              </a:rPr>
              <a:t>Décision simple, faible impact </a:t>
            </a:r>
            <a:pPr indent="0" marL="0">
              <a:spcAft>
                <a:spcPts val="200"/>
              </a:spcAft>
              <a:buNone/>
            </a:pPr>
            <a:r>
              <a:rPr lang="en-US" sz="1300" dirty="0">
                <a:solidFill>
                  <a:srgbClr val="1A2332"/>
                </a:solidFill>
              </a:rPr>
              <a:t>→ déléguer.
</a:t>
            </a:r>
            <a:endParaRPr lang="en-US" sz="1300" dirty="0"/>
          </a:p>
          <a:p>
            <a:pPr indent="0" marL="0">
              <a:spcAft>
                <a:spcPts val="200"/>
              </a:spcAft>
              <a:buNone/>
            </a:pPr>
            <a:r>
              <a:rPr lang="en-US" sz="1150" i="1" dirty="0">
                <a:solidFill>
                  <a:srgbClr val="5A6573"/>
                </a:solidFill>
              </a:rPr>
              <a:t>Ex : génération brouillon email, ranking produit, alerte SLO.
</a:t>
            </a:r>
            <a:endParaRPr lang="en-US" sz="1300" dirty="0"/>
          </a:p>
          <a:p>
            <a:pPr indent="0" marL="0">
              <a:spcAft>
                <a:spcPts val="200"/>
              </a:spcAft>
              <a:buNone/>
            </a:pPr>
            <a:r>
              <a:rPr lang="en-US" sz="1300" dirty="0">
                <a:solidFill>
                  <a:srgbClr val="E67E22"/>
                </a:solidFill>
              </a:rPr>
              <a:t>🟠  </a:t>
            </a:r>
            <a:pPr indent="0" marL="0">
              <a:spcAft>
                <a:spcPts val="200"/>
              </a:spcAft>
              <a:buNone/>
            </a:pPr>
            <a:r>
              <a:rPr lang="en-US" sz="1300" b="1" dirty="0">
                <a:solidFill>
                  <a:srgbClr val="1A2332"/>
                </a:solidFill>
              </a:rPr>
              <a:t>Décision complexe ou impact moyen </a:t>
            </a:r>
            <a:pPr indent="0" marL="0">
              <a:spcAft>
                <a:spcPts val="200"/>
              </a:spcAft>
              <a:buNone/>
            </a:pPr>
            <a:r>
              <a:rPr lang="en-US" sz="1300" dirty="0">
                <a:solidFill>
                  <a:srgbClr val="1A2332"/>
                </a:solidFill>
              </a:rPr>
              <a:t>→ contrôler.
</a:t>
            </a:r>
            <a:endParaRPr lang="en-US" sz="1300" dirty="0"/>
          </a:p>
          <a:p>
            <a:pPr indent="0" marL="0">
              <a:spcAft>
                <a:spcPts val="200"/>
              </a:spcAft>
              <a:buNone/>
            </a:pPr>
            <a:r>
              <a:rPr lang="en-US" sz="1150" i="1" dirty="0">
                <a:solidFill>
                  <a:srgbClr val="5A6573"/>
                </a:solidFill>
              </a:rPr>
              <a:t>Ex : pricing, ajustement seuil sécurité, recommandation hire.
</a:t>
            </a:r>
            <a:endParaRPr lang="en-US" sz="1300" dirty="0"/>
          </a:p>
          <a:p>
            <a:pPr indent="0" marL="0">
              <a:spcAft>
                <a:spcPts val="200"/>
              </a:spcAft>
              <a:buNone/>
            </a:pPr>
            <a:r>
              <a:rPr lang="en-US" sz="1300" dirty="0">
                <a:solidFill>
                  <a:srgbClr val="C0392B"/>
                </a:solidFill>
              </a:rPr>
              <a:t>🔴  </a:t>
            </a:r>
            <a:pPr indent="0" marL="0">
              <a:spcAft>
                <a:spcPts val="200"/>
              </a:spcAft>
              <a:buNone/>
            </a:pPr>
            <a:r>
              <a:rPr lang="en-US" sz="1300" b="1" dirty="0">
                <a:solidFill>
                  <a:srgbClr val="1A2332"/>
                </a:solidFill>
              </a:rPr>
              <a:t>Impact élevé ou forte complexité </a:t>
            </a:r>
            <a:pPr indent="0" marL="0">
              <a:spcAft>
                <a:spcPts val="200"/>
              </a:spcAft>
              <a:buNone/>
            </a:pPr>
            <a:r>
              <a:rPr lang="en-US" sz="1300" dirty="0">
                <a:solidFill>
                  <a:srgbClr val="1A2332"/>
                </a:solidFill>
              </a:rPr>
              <a:t>→ interdit.
</a:t>
            </a:r>
            <a:endParaRPr lang="en-US" sz="1300" dirty="0"/>
          </a:p>
          <a:p>
            <a:pPr indent="0" marL="0">
              <a:spcAft>
                <a:spcPts val="200"/>
              </a:spcAft>
              <a:buNone/>
            </a:pPr>
            <a:r>
              <a:rPr lang="en-US" sz="1150" i="1" dirty="0">
                <a:solidFill>
                  <a:srgbClr val="5A6573"/>
                </a:solidFill>
              </a:rPr>
              <a:t>Ex : licenciement, M&amp;A, gel paiement client UHNWI, décision soin.</a:t>
            </a:r>
            <a:endParaRPr lang="en-US" sz="13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3. LE CADRE ACF</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17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Les 6 rôles de gouvernance ACF</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Une équipe, six fonctions distinctes — pas une seule personne qui cumule tout.</a:t>
            </a:r>
            <a:endParaRPr lang="en-US" sz="1600" dirty="0"/>
          </a:p>
        </p:txBody>
      </p:sp>
      <p:sp>
        <p:nvSpPr>
          <p:cNvPr id="10" name="Shape 8"/>
          <p:cNvSpPr/>
          <p:nvPr/>
        </p:nvSpPr>
        <p:spPr>
          <a:xfrm>
            <a:off x="548640" y="2194560"/>
            <a:ext cx="3566160" cy="18745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1" name="Shape 9"/>
          <p:cNvSpPr/>
          <p:nvPr/>
        </p:nvSpPr>
        <p:spPr>
          <a:xfrm>
            <a:off x="548640" y="2194560"/>
            <a:ext cx="109728" cy="1874520"/>
          </a:xfrm>
          <a:prstGeom prst="rect">
            <a:avLst/>
          </a:prstGeom>
          <a:solidFill>
            <a:srgbClr val="0E1F3D"/>
          </a:solidFill>
          <a:ln w="12700">
            <a:solidFill>
              <a:srgbClr val="0E1F3D"/>
            </a:solidFill>
            <a:prstDash val="solid"/>
          </a:ln>
        </p:spPr>
      </p:sp>
      <p:sp>
        <p:nvSpPr>
          <p:cNvPr id="12" name="Shape 10"/>
          <p:cNvSpPr/>
          <p:nvPr/>
        </p:nvSpPr>
        <p:spPr>
          <a:xfrm>
            <a:off x="914400" y="2468880"/>
            <a:ext cx="1097280" cy="457200"/>
          </a:xfrm>
          <a:prstGeom prst="rect">
            <a:avLst/>
          </a:prstGeom>
          <a:solidFill>
            <a:srgbClr val="0E1F3D"/>
          </a:solidFill>
          <a:ln w="12700">
            <a:solidFill>
              <a:srgbClr val="0E1F3D"/>
            </a:solidFill>
            <a:prstDash val="solid"/>
          </a:ln>
        </p:spPr>
      </p:sp>
      <p:sp>
        <p:nvSpPr>
          <p:cNvPr id="13" name="Text 11"/>
          <p:cNvSpPr/>
          <p:nvPr/>
        </p:nvSpPr>
        <p:spPr>
          <a:xfrm>
            <a:off x="914400" y="2468880"/>
            <a:ext cx="1097280" cy="457200"/>
          </a:xfrm>
          <a:prstGeom prst="rect">
            <a:avLst/>
          </a:prstGeom>
          <a:noFill/>
          <a:ln/>
        </p:spPr>
        <p:txBody>
          <a:bodyPr wrap="square" lIns="0" tIns="0" rIns="0" bIns="0" rtlCol="0" anchor="ctr"/>
          <a:lstStyle/>
          <a:p>
            <a:pPr algn="ctr" indent="0" marL="0">
              <a:buNone/>
            </a:pPr>
            <a:r>
              <a:rPr lang="en-US" sz="1400" b="1" spc="200" kern="0" dirty="0">
                <a:solidFill>
                  <a:srgbClr val="FFFFFF"/>
                </a:solidFill>
                <a:latin typeface="Calibri" pitchFamily="34" charset="0"/>
                <a:ea typeface="Calibri" pitchFamily="34" charset="-122"/>
                <a:cs typeface="Calibri" pitchFamily="34" charset="-120"/>
              </a:rPr>
              <a:t>DDAO</a:t>
            </a:r>
            <a:endParaRPr lang="en-US" sz="1400" dirty="0"/>
          </a:p>
        </p:txBody>
      </p:sp>
      <p:sp>
        <p:nvSpPr>
          <p:cNvPr id="14" name="Text 12"/>
          <p:cNvSpPr/>
          <p:nvPr/>
        </p:nvSpPr>
        <p:spPr>
          <a:xfrm>
            <a:off x="2103120" y="2468880"/>
            <a:ext cx="1828800" cy="457200"/>
          </a:xfrm>
          <a:prstGeom prst="rect">
            <a:avLst/>
          </a:prstGeom>
          <a:noFill/>
          <a:ln/>
        </p:spPr>
        <p:txBody>
          <a:bodyPr wrap="square" lIns="0" tIns="0" rIns="0" bIns="0" rtlCol="0" anchor="ctr"/>
          <a:lstStyle/>
          <a:p>
            <a:pPr indent="0" marL="0">
              <a:buNone/>
            </a:pPr>
            <a:r>
              <a:rPr lang="en-US" sz="1200" b="1" dirty="0">
                <a:solidFill>
                  <a:srgbClr val="0E1F3D"/>
                </a:solidFill>
                <a:latin typeface="Calibri" pitchFamily="34" charset="0"/>
                <a:ea typeface="Calibri" pitchFamily="34" charset="-122"/>
                <a:cs typeface="Calibri" pitchFamily="34" charset="-120"/>
              </a:rPr>
              <a:t>Delegated Decision Agent Officer</a:t>
            </a:r>
            <a:endParaRPr lang="en-US" sz="1200" dirty="0"/>
          </a:p>
        </p:txBody>
      </p:sp>
      <p:sp>
        <p:nvSpPr>
          <p:cNvPr id="15" name="Text 13"/>
          <p:cNvSpPr/>
          <p:nvPr/>
        </p:nvSpPr>
        <p:spPr>
          <a:xfrm>
            <a:off x="914400" y="3108960"/>
            <a:ext cx="3017520" cy="868680"/>
          </a:xfrm>
          <a:prstGeom prst="rect">
            <a:avLst/>
          </a:prstGeom>
          <a:noFill/>
          <a:ln/>
        </p:spPr>
        <p:txBody>
          <a:bodyPr wrap="square" lIns="0" tIns="0" rIns="0" bIns="0" rtlCol="0" anchor="t"/>
          <a:lstStyle/>
          <a:p>
            <a:pPr indent="0" marL="0">
              <a:buNone/>
            </a:pPr>
            <a:r>
              <a:rPr lang="en-US" sz="1200" dirty="0">
                <a:solidFill>
                  <a:srgbClr val="1A2332"/>
                </a:solidFill>
                <a:latin typeface="Calibri" pitchFamily="34" charset="0"/>
                <a:ea typeface="Calibri" pitchFamily="34" charset="-122"/>
                <a:cs typeface="Calibri" pitchFamily="34" charset="-120"/>
              </a:rPr>
              <a:t>Pivot. Droit d'opposition motivé sur tout déploiement / extension d'agent.</a:t>
            </a:r>
            <a:endParaRPr lang="en-US" sz="1200" dirty="0"/>
          </a:p>
        </p:txBody>
      </p:sp>
      <p:sp>
        <p:nvSpPr>
          <p:cNvPr id="16" name="Text 14"/>
          <p:cNvSpPr/>
          <p:nvPr/>
        </p:nvSpPr>
        <p:spPr>
          <a:xfrm>
            <a:off x="3520440" y="2468880"/>
            <a:ext cx="365760" cy="457200"/>
          </a:xfrm>
          <a:prstGeom prst="rect">
            <a:avLst/>
          </a:prstGeom>
          <a:noFill/>
          <a:ln/>
        </p:spPr>
        <p:txBody>
          <a:bodyPr wrap="square" lIns="0" tIns="0" rIns="0" bIns="0" rtlCol="0" anchor="ctr"/>
          <a:lstStyle/>
          <a:p>
            <a:pPr algn="r" indent="0" marL="0">
              <a:buNone/>
            </a:pPr>
            <a:r>
              <a:rPr lang="en-US" sz="2200" b="1" dirty="0">
                <a:solidFill>
                  <a:srgbClr val="D4AF37"/>
                </a:solidFill>
                <a:latin typeface="Calibri" pitchFamily="34" charset="0"/>
                <a:ea typeface="Calibri" pitchFamily="34" charset="-122"/>
                <a:cs typeface="Calibri" pitchFamily="34" charset="-120"/>
              </a:rPr>
              <a:t>★</a:t>
            </a:r>
            <a:endParaRPr lang="en-US" sz="2200" dirty="0"/>
          </a:p>
        </p:txBody>
      </p:sp>
      <p:sp>
        <p:nvSpPr>
          <p:cNvPr id="17" name="Shape 15"/>
          <p:cNvSpPr/>
          <p:nvPr/>
        </p:nvSpPr>
        <p:spPr>
          <a:xfrm>
            <a:off x="4233672" y="2194560"/>
            <a:ext cx="3566160" cy="18745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8" name="Shape 16"/>
          <p:cNvSpPr/>
          <p:nvPr/>
        </p:nvSpPr>
        <p:spPr>
          <a:xfrm>
            <a:off x="4233672" y="2194560"/>
            <a:ext cx="109728" cy="1874520"/>
          </a:xfrm>
          <a:prstGeom prst="rect">
            <a:avLst/>
          </a:prstGeom>
          <a:solidFill>
            <a:srgbClr val="0096AA"/>
          </a:solidFill>
          <a:ln w="12700">
            <a:solidFill>
              <a:srgbClr val="0096AA"/>
            </a:solidFill>
            <a:prstDash val="solid"/>
          </a:ln>
        </p:spPr>
      </p:sp>
      <p:sp>
        <p:nvSpPr>
          <p:cNvPr id="19" name="Shape 17"/>
          <p:cNvSpPr/>
          <p:nvPr/>
        </p:nvSpPr>
        <p:spPr>
          <a:xfrm>
            <a:off x="4599432" y="2468880"/>
            <a:ext cx="1097280" cy="457200"/>
          </a:xfrm>
          <a:prstGeom prst="rect">
            <a:avLst/>
          </a:prstGeom>
          <a:solidFill>
            <a:srgbClr val="0096AA"/>
          </a:solidFill>
          <a:ln w="12700">
            <a:solidFill>
              <a:srgbClr val="0096AA"/>
            </a:solidFill>
            <a:prstDash val="solid"/>
          </a:ln>
        </p:spPr>
      </p:sp>
      <p:sp>
        <p:nvSpPr>
          <p:cNvPr id="20" name="Text 18"/>
          <p:cNvSpPr/>
          <p:nvPr/>
        </p:nvSpPr>
        <p:spPr>
          <a:xfrm>
            <a:off x="4599432" y="2468880"/>
            <a:ext cx="1097280" cy="457200"/>
          </a:xfrm>
          <a:prstGeom prst="rect">
            <a:avLst/>
          </a:prstGeom>
          <a:noFill/>
          <a:ln/>
        </p:spPr>
        <p:txBody>
          <a:bodyPr wrap="square" lIns="0" tIns="0" rIns="0" bIns="0" rtlCol="0" anchor="ctr"/>
          <a:lstStyle/>
          <a:p>
            <a:pPr algn="ctr" indent="0" marL="0">
              <a:buNone/>
            </a:pPr>
            <a:r>
              <a:rPr lang="en-US" sz="1400" b="1" spc="200" kern="0" dirty="0">
                <a:solidFill>
                  <a:srgbClr val="FFFFFF"/>
                </a:solidFill>
                <a:latin typeface="Calibri" pitchFamily="34" charset="0"/>
                <a:ea typeface="Calibri" pitchFamily="34" charset="-122"/>
                <a:cs typeface="Calibri" pitchFamily="34" charset="-120"/>
              </a:rPr>
              <a:t>AIGL</a:t>
            </a:r>
            <a:endParaRPr lang="en-US" sz="1400" dirty="0"/>
          </a:p>
        </p:txBody>
      </p:sp>
      <p:sp>
        <p:nvSpPr>
          <p:cNvPr id="21" name="Text 19"/>
          <p:cNvSpPr/>
          <p:nvPr/>
        </p:nvSpPr>
        <p:spPr>
          <a:xfrm>
            <a:off x="5788152" y="2468880"/>
            <a:ext cx="1828800" cy="457200"/>
          </a:xfrm>
          <a:prstGeom prst="rect">
            <a:avLst/>
          </a:prstGeom>
          <a:noFill/>
          <a:ln/>
        </p:spPr>
        <p:txBody>
          <a:bodyPr wrap="square" lIns="0" tIns="0" rIns="0" bIns="0" rtlCol="0" anchor="ctr"/>
          <a:lstStyle/>
          <a:p>
            <a:pPr indent="0" marL="0">
              <a:buNone/>
            </a:pPr>
            <a:r>
              <a:rPr lang="en-US" sz="1200" b="1" dirty="0">
                <a:solidFill>
                  <a:srgbClr val="0E1F3D"/>
                </a:solidFill>
                <a:latin typeface="Calibri" pitchFamily="34" charset="0"/>
                <a:ea typeface="Calibri" pitchFamily="34" charset="-122"/>
                <a:cs typeface="Calibri" pitchFamily="34" charset="-120"/>
              </a:rPr>
              <a:t>AI Governance Lead</a:t>
            </a:r>
            <a:endParaRPr lang="en-US" sz="1200" dirty="0"/>
          </a:p>
        </p:txBody>
      </p:sp>
      <p:sp>
        <p:nvSpPr>
          <p:cNvPr id="22" name="Text 20"/>
          <p:cNvSpPr/>
          <p:nvPr/>
        </p:nvSpPr>
        <p:spPr>
          <a:xfrm>
            <a:off x="4599432" y="3108960"/>
            <a:ext cx="3017520" cy="868680"/>
          </a:xfrm>
          <a:prstGeom prst="rect">
            <a:avLst/>
          </a:prstGeom>
          <a:noFill/>
          <a:ln/>
        </p:spPr>
        <p:txBody>
          <a:bodyPr wrap="square" lIns="0" tIns="0" rIns="0" bIns="0" rtlCol="0" anchor="t"/>
          <a:lstStyle/>
          <a:p>
            <a:pPr indent="0" marL="0">
              <a:buNone/>
            </a:pPr>
            <a:r>
              <a:rPr lang="en-US" sz="1200" dirty="0">
                <a:solidFill>
                  <a:srgbClr val="1A2332"/>
                </a:solidFill>
                <a:latin typeface="Calibri" pitchFamily="34" charset="0"/>
                <a:ea typeface="Calibri" pitchFamily="34" charset="-122"/>
                <a:cs typeface="Calibri" pitchFamily="34" charset="-120"/>
              </a:rPr>
              <a:t>Supervise le système de gouvernance dans son ensemble.</a:t>
            </a:r>
            <a:endParaRPr lang="en-US" sz="1200" dirty="0"/>
          </a:p>
        </p:txBody>
      </p:sp>
      <p:sp>
        <p:nvSpPr>
          <p:cNvPr id="23" name="Shape 21"/>
          <p:cNvSpPr/>
          <p:nvPr/>
        </p:nvSpPr>
        <p:spPr>
          <a:xfrm>
            <a:off x="7918704" y="2194560"/>
            <a:ext cx="3566160" cy="18745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4" name="Shape 22"/>
          <p:cNvSpPr/>
          <p:nvPr/>
        </p:nvSpPr>
        <p:spPr>
          <a:xfrm>
            <a:off x="7918704" y="2194560"/>
            <a:ext cx="109728" cy="1874520"/>
          </a:xfrm>
          <a:prstGeom prst="rect">
            <a:avLst/>
          </a:prstGeom>
          <a:solidFill>
            <a:srgbClr val="E67E22"/>
          </a:solidFill>
          <a:ln w="12700">
            <a:solidFill>
              <a:srgbClr val="E67E22"/>
            </a:solidFill>
            <a:prstDash val="solid"/>
          </a:ln>
        </p:spPr>
      </p:sp>
      <p:sp>
        <p:nvSpPr>
          <p:cNvPr id="25" name="Shape 23"/>
          <p:cNvSpPr/>
          <p:nvPr/>
        </p:nvSpPr>
        <p:spPr>
          <a:xfrm>
            <a:off x="8284464" y="2468880"/>
            <a:ext cx="1097280" cy="457200"/>
          </a:xfrm>
          <a:prstGeom prst="rect">
            <a:avLst/>
          </a:prstGeom>
          <a:solidFill>
            <a:srgbClr val="E67E22"/>
          </a:solidFill>
          <a:ln w="12700">
            <a:solidFill>
              <a:srgbClr val="E67E22"/>
            </a:solidFill>
            <a:prstDash val="solid"/>
          </a:ln>
        </p:spPr>
      </p:sp>
      <p:sp>
        <p:nvSpPr>
          <p:cNvPr id="26" name="Text 24"/>
          <p:cNvSpPr/>
          <p:nvPr/>
        </p:nvSpPr>
        <p:spPr>
          <a:xfrm>
            <a:off x="8284464" y="2468880"/>
            <a:ext cx="1097280" cy="457200"/>
          </a:xfrm>
          <a:prstGeom prst="rect">
            <a:avLst/>
          </a:prstGeom>
          <a:noFill/>
          <a:ln/>
        </p:spPr>
        <p:txBody>
          <a:bodyPr wrap="square" lIns="0" tIns="0" rIns="0" bIns="0" rtlCol="0" anchor="ctr"/>
          <a:lstStyle/>
          <a:p>
            <a:pPr algn="ctr" indent="0" marL="0">
              <a:buNone/>
            </a:pPr>
            <a:r>
              <a:rPr lang="en-US" sz="1400" b="1" spc="200" kern="0" dirty="0">
                <a:solidFill>
                  <a:srgbClr val="FFFFFF"/>
                </a:solidFill>
                <a:latin typeface="Calibri" pitchFamily="34" charset="0"/>
                <a:ea typeface="Calibri" pitchFamily="34" charset="-122"/>
                <a:cs typeface="Calibri" pitchFamily="34" charset="-120"/>
              </a:rPr>
              <a:t>RISK</a:t>
            </a:r>
            <a:endParaRPr lang="en-US" sz="1400" dirty="0"/>
          </a:p>
        </p:txBody>
      </p:sp>
      <p:sp>
        <p:nvSpPr>
          <p:cNvPr id="27" name="Text 25"/>
          <p:cNvSpPr/>
          <p:nvPr/>
        </p:nvSpPr>
        <p:spPr>
          <a:xfrm>
            <a:off x="9473184" y="2468880"/>
            <a:ext cx="1828800" cy="457200"/>
          </a:xfrm>
          <a:prstGeom prst="rect">
            <a:avLst/>
          </a:prstGeom>
          <a:noFill/>
          <a:ln/>
        </p:spPr>
        <p:txBody>
          <a:bodyPr wrap="square" lIns="0" tIns="0" rIns="0" bIns="0" rtlCol="0" anchor="ctr"/>
          <a:lstStyle/>
          <a:p>
            <a:pPr indent="0" marL="0">
              <a:buNone/>
            </a:pPr>
            <a:r>
              <a:rPr lang="en-US" sz="1200" b="1" dirty="0">
                <a:solidFill>
                  <a:srgbClr val="0E1F3D"/>
                </a:solidFill>
                <a:latin typeface="Calibri" pitchFamily="34" charset="0"/>
                <a:ea typeface="Calibri" pitchFamily="34" charset="-122"/>
                <a:cs typeface="Calibri" pitchFamily="34" charset="-120"/>
              </a:rPr>
              <a:t>Risk Officer</a:t>
            </a:r>
            <a:endParaRPr lang="en-US" sz="1200" dirty="0"/>
          </a:p>
        </p:txBody>
      </p:sp>
      <p:sp>
        <p:nvSpPr>
          <p:cNvPr id="28" name="Text 26"/>
          <p:cNvSpPr/>
          <p:nvPr/>
        </p:nvSpPr>
        <p:spPr>
          <a:xfrm>
            <a:off x="8284464" y="3108960"/>
            <a:ext cx="3017520" cy="868680"/>
          </a:xfrm>
          <a:prstGeom prst="rect">
            <a:avLst/>
          </a:prstGeom>
          <a:noFill/>
          <a:ln/>
        </p:spPr>
        <p:txBody>
          <a:bodyPr wrap="square" lIns="0" tIns="0" rIns="0" bIns="0" rtlCol="0" anchor="t"/>
          <a:lstStyle/>
          <a:p>
            <a:pPr indent="0" marL="0">
              <a:buNone/>
            </a:pPr>
            <a:r>
              <a:rPr lang="en-US" sz="1200" dirty="0">
                <a:solidFill>
                  <a:srgbClr val="1A2332"/>
                </a:solidFill>
                <a:latin typeface="Calibri" pitchFamily="34" charset="0"/>
                <a:ea typeface="Calibri" pitchFamily="34" charset="-122"/>
                <a:cs typeface="Calibri" pitchFamily="34" charset="-120"/>
              </a:rPr>
              <a:t>Identifie, évalue, suit les risques agentiques.</a:t>
            </a:r>
            <a:endParaRPr lang="en-US" sz="1200" dirty="0"/>
          </a:p>
        </p:txBody>
      </p:sp>
      <p:sp>
        <p:nvSpPr>
          <p:cNvPr id="29" name="Shape 27"/>
          <p:cNvSpPr/>
          <p:nvPr/>
        </p:nvSpPr>
        <p:spPr>
          <a:xfrm>
            <a:off x="548640" y="4251960"/>
            <a:ext cx="3566160" cy="18745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30" name="Shape 28"/>
          <p:cNvSpPr/>
          <p:nvPr/>
        </p:nvSpPr>
        <p:spPr>
          <a:xfrm>
            <a:off x="548640" y="4251960"/>
            <a:ext cx="109728" cy="1874520"/>
          </a:xfrm>
          <a:prstGeom prst="rect">
            <a:avLst/>
          </a:prstGeom>
          <a:solidFill>
            <a:srgbClr val="1E7E34"/>
          </a:solidFill>
          <a:ln w="12700">
            <a:solidFill>
              <a:srgbClr val="1E7E34"/>
            </a:solidFill>
            <a:prstDash val="solid"/>
          </a:ln>
        </p:spPr>
      </p:sp>
      <p:sp>
        <p:nvSpPr>
          <p:cNvPr id="31" name="Shape 29"/>
          <p:cNvSpPr/>
          <p:nvPr/>
        </p:nvSpPr>
        <p:spPr>
          <a:xfrm>
            <a:off x="914400" y="4526280"/>
            <a:ext cx="1097280" cy="457200"/>
          </a:xfrm>
          <a:prstGeom prst="rect">
            <a:avLst/>
          </a:prstGeom>
          <a:solidFill>
            <a:srgbClr val="1E7E34"/>
          </a:solidFill>
          <a:ln w="12700">
            <a:solidFill>
              <a:srgbClr val="1E7E34"/>
            </a:solidFill>
            <a:prstDash val="solid"/>
          </a:ln>
        </p:spPr>
      </p:sp>
      <p:sp>
        <p:nvSpPr>
          <p:cNvPr id="32" name="Text 30"/>
          <p:cNvSpPr/>
          <p:nvPr/>
        </p:nvSpPr>
        <p:spPr>
          <a:xfrm>
            <a:off x="914400" y="4526280"/>
            <a:ext cx="1097280" cy="457200"/>
          </a:xfrm>
          <a:prstGeom prst="rect">
            <a:avLst/>
          </a:prstGeom>
          <a:noFill/>
          <a:ln/>
        </p:spPr>
        <p:txBody>
          <a:bodyPr wrap="square" lIns="0" tIns="0" rIns="0" bIns="0" rtlCol="0" anchor="ctr"/>
          <a:lstStyle/>
          <a:p>
            <a:pPr algn="ctr" indent="0" marL="0">
              <a:buNone/>
            </a:pPr>
            <a:r>
              <a:rPr lang="en-US" sz="1400" b="1" spc="200" kern="0" dirty="0">
                <a:solidFill>
                  <a:srgbClr val="FFFFFF"/>
                </a:solidFill>
                <a:latin typeface="Calibri" pitchFamily="34" charset="0"/>
                <a:ea typeface="Calibri" pitchFamily="34" charset="-122"/>
                <a:cs typeface="Calibri" pitchFamily="34" charset="-120"/>
              </a:rPr>
              <a:t>COMP</a:t>
            </a:r>
            <a:endParaRPr lang="en-US" sz="1400" dirty="0"/>
          </a:p>
        </p:txBody>
      </p:sp>
      <p:sp>
        <p:nvSpPr>
          <p:cNvPr id="33" name="Text 31"/>
          <p:cNvSpPr/>
          <p:nvPr/>
        </p:nvSpPr>
        <p:spPr>
          <a:xfrm>
            <a:off x="2103120" y="4526280"/>
            <a:ext cx="1828800" cy="457200"/>
          </a:xfrm>
          <a:prstGeom prst="rect">
            <a:avLst/>
          </a:prstGeom>
          <a:noFill/>
          <a:ln/>
        </p:spPr>
        <p:txBody>
          <a:bodyPr wrap="square" lIns="0" tIns="0" rIns="0" bIns="0" rtlCol="0" anchor="ctr"/>
          <a:lstStyle/>
          <a:p>
            <a:pPr indent="0" marL="0">
              <a:buNone/>
            </a:pPr>
            <a:r>
              <a:rPr lang="en-US" sz="1200" b="1" dirty="0">
                <a:solidFill>
                  <a:srgbClr val="0E1F3D"/>
                </a:solidFill>
                <a:latin typeface="Calibri" pitchFamily="34" charset="0"/>
                <a:ea typeface="Calibri" pitchFamily="34" charset="-122"/>
                <a:cs typeface="Calibri" pitchFamily="34" charset="-120"/>
              </a:rPr>
              <a:t>Compliance Officer</a:t>
            </a:r>
            <a:endParaRPr lang="en-US" sz="1200" dirty="0"/>
          </a:p>
        </p:txBody>
      </p:sp>
      <p:sp>
        <p:nvSpPr>
          <p:cNvPr id="34" name="Text 32"/>
          <p:cNvSpPr/>
          <p:nvPr/>
        </p:nvSpPr>
        <p:spPr>
          <a:xfrm>
            <a:off x="914400" y="5166360"/>
            <a:ext cx="3017520" cy="868680"/>
          </a:xfrm>
          <a:prstGeom prst="rect">
            <a:avLst/>
          </a:prstGeom>
          <a:noFill/>
          <a:ln/>
        </p:spPr>
        <p:txBody>
          <a:bodyPr wrap="square" lIns="0" tIns="0" rIns="0" bIns="0" rtlCol="0" anchor="t"/>
          <a:lstStyle/>
          <a:p>
            <a:pPr indent="0" marL="0">
              <a:buNone/>
            </a:pPr>
            <a:r>
              <a:rPr lang="en-US" sz="1200" dirty="0">
                <a:solidFill>
                  <a:srgbClr val="1A2332"/>
                </a:solidFill>
                <a:latin typeface="Calibri" pitchFamily="34" charset="0"/>
                <a:ea typeface="Calibri" pitchFamily="34" charset="-122"/>
                <a:cs typeface="Calibri" pitchFamily="34" charset="-120"/>
              </a:rPr>
              <a:t>Garant de la conformité réglementaire (AI Act, RGPD…).</a:t>
            </a:r>
            <a:endParaRPr lang="en-US" sz="1200" dirty="0"/>
          </a:p>
        </p:txBody>
      </p:sp>
      <p:sp>
        <p:nvSpPr>
          <p:cNvPr id="35" name="Shape 33"/>
          <p:cNvSpPr/>
          <p:nvPr/>
        </p:nvSpPr>
        <p:spPr>
          <a:xfrm>
            <a:off x="4233672" y="4251960"/>
            <a:ext cx="3566160" cy="18745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36" name="Shape 34"/>
          <p:cNvSpPr/>
          <p:nvPr/>
        </p:nvSpPr>
        <p:spPr>
          <a:xfrm>
            <a:off x="4233672" y="4251960"/>
            <a:ext cx="109728" cy="1874520"/>
          </a:xfrm>
          <a:prstGeom prst="rect">
            <a:avLst/>
          </a:prstGeom>
          <a:solidFill>
            <a:srgbClr val="D4AF37"/>
          </a:solidFill>
          <a:ln w="12700">
            <a:solidFill>
              <a:srgbClr val="D4AF37"/>
            </a:solidFill>
            <a:prstDash val="solid"/>
          </a:ln>
        </p:spPr>
      </p:sp>
      <p:sp>
        <p:nvSpPr>
          <p:cNvPr id="37" name="Shape 35"/>
          <p:cNvSpPr/>
          <p:nvPr/>
        </p:nvSpPr>
        <p:spPr>
          <a:xfrm>
            <a:off x="4599432" y="4526280"/>
            <a:ext cx="1097280" cy="457200"/>
          </a:xfrm>
          <a:prstGeom prst="rect">
            <a:avLst/>
          </a:prstGeom>
          <a:solidFill>
            <a:srgbClr val="D4AF37"/>
          </a:solidFill>
          <a:ln w="12700">
            <a:solidFill>
              <a:srgbClr val="D4AF37"/>
            </a:solidFill>
            <a:prstDash val="solid"/>
          </a:ln>
        </p:spPr>
      </p:sp>
      <p:sp>
        <p:nvSpPr>
          <p:cNvPr id="38" name="Text 36"/>
          <p:cNvSpPr/>
          <p:nvPr/>
        </p:nvSpPr>
        <p:spPr>
          <a:xfrm>
            <a:off x="4599432" y="4526280"/>
            <a:ext cx="1097280" cy="457200"/>
          </a:xfrm>
          <a:prstGeom prst="rect">
            <a:avLst/>
          </a:prstGeom>
          <a:noFill/>
          <a:ln/>
        </p:spPr>
        <p:txBody>
          <a:bodyPr wrap="square" lIns="0" tIns="0" rIns="0" bIns="0" rtlCol="0" anchor="ctr"/>
          <a:lstStyle/>
          <a:p>
            <a:pPr algn="ctr" indent="0" marL="0">
              <a:buNone/>
            </a:pPr>
            <a:r>
              <a:rPr lang="en-US" sz="1400" b="1" spc="200" kern="0" dirty="0">
                <a:solidFill>
                  <a:srgbClr val="FFFFFF"/>
                </a:solidFill>
                <a:latin typeface="Calibri" pitchFamily="34" charset="0"/>
                <a:ea typeface="Calibri" pitchFamily="34" charset="-122"/>
                <a:cs typeface="Calibri" pitchFamily="34" charset="-120"/>
              </a:rPr>
              <a:t>OWNR</a:t>
            </a:r>
            <a:endParaRPr lang="en-US" sz="1400" dirty="0"/>
          </a:p>
        </p:txBody>
      </p:sp>
      <p:sp>
        <p:nvSpPr>
          <p:cNvPr id="39" name="Text 37"/>
          <p:cNvSpPr/>
          <p:nvPr/>
        </p:nvSpPr>
        <p:spPr>
          <a:xfrm>
            <a:off x="5788152" y="4526280"/>
            <a:ext cx="1828800" cy="457200"/>
          </a:xfrm>
          <a:prstGeom prst="rect">
            <a:avLst/>
          </a:prstGeom>
          <a:noFill/>
          <a:ln/>
        </p:spPr>
        <p:txBody>
          <a:bodyPr wrap="square" lIns="0" tIns="0" rIns="0" bIns="0" rtlCol="0" anchor="ctr"/>
          <a:lstStyle/>
          <a:p>
            <a:pPr indent="0" marL="0">
              <a:buNone/>
            </a:pPr>
            <a:r>
              <a:rPr lang="en-US" sz="1200" b="1" dirty="0">
                <a:solidFill>
                  <a:srgbClr val="0E1F3D"/>
                </a:solidFill>
                <a:latin typeface="Calibri" pitchFamily="34" charset="0"/>
                <a:ea typeface="Calibri" pitchFamily="34" charset="-122"/>
                <a:cs typeface="Calibri" pitchFamily="34" charset="-120"/>
              </a:rPr>
              <a:t>Agent Owner (métier)</a:t>
            </a:r>
            <a:endParaRPr lang="en-US" sz="1200" dirty="0"/>
          </a:p>
        </p:txBody>
      </p:sp>
      <p:sp>
        <p:nvSpPr>
          <p:cNvPr id="40" name="Text 38"/>
          <p:cNvSpPr/>
          <p:nvPr/>
        </p:nvSpPr>
        <p:spPr>
          <a:xfrm>
            <a:off x="4599432" y="5166360"/>
            <a:ext cx="3017520" cy="868680"/>
          </a:xfrm>
          <a:prstGeom prst="rect">
            <a:avLst/>
          </a:prstGeom>
          <a:noFill/>
          <a:ln/>
        </p:spPr>
        <p:txBody>
          <a:bodyPr wrap="square" lIns="0" tIns="0" rIns="0" bIns="0" rtlCol="0" anchor="t"/>
          <a:lstStyle/>
          <a:p>
            <a:pPr indent="0" marL="0">
              <a:buNone/>
            </a:pPr>
            <a:r>
              <a:rPr lang="en-US" sz="1200" dirty="0">
                <a:solidFill>
                  <a:srgbClr val="1A2332"/>
                </a:solidFill>
                <a:latin typeface="Calibri" pitchFamily="34" charset="0"/>
                <a:ea typeface="Calibri" pitchFamily="34" charset="-122"/>
                <a:cs typeface="Calibri" pitchFamily="34" charset="-120"/>
              </a:rPr>
              <a:t>Définit objectifs, valide performance opérationnelle de l'agent.</a:t>
            </a:r>
            <a:endParaRPr lang="en-US" sz="1200" dirty="0"/>
          </a:p>
        </p:txBody>
      </p:sp>
      <p:sp>
        <p:nvSpPr>
          <p:cNvPr id="41" name="Shape 39"/>
          <p:cNvSpPr/>
          <p:nvPr/>
        </p:nvSpPr>
        <p:spPr>
          <a:xfrm>
            <a:off x="7918704" y="4251960"/>
            <a:ext cx="3566160" cy="18745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42" name="Shape 40"/>
          <p:cNvSpPr/>
          <p:nvPr/>
        </p:nvSpPr>
        <p:spPr>
          <a:xfrm>
            <a:off x="7918704" y="4251960"/>
            <a:ext cx="109728" cy="1874520"/>
          </a:xfrm>
          <a:prstGeom prst="rect">
            <a:avLst/>
          </a:prstGeom>
          <a:solidFill>
            <a:srgbClr val="C0392B"/>
          </a:solidFill>
          <a:ln w="12700">
            <a:solidFill>
              <a:srgbClr val="C0392B"/>
            </a:solidFill>
            <a:prstDash val="solid"/>
          </a:ln>
        </p:spPr>
      </p:sp>
      <p:sp>
        <p:nvSpPr>
          <p:cNvPr id="43" name="Shape 41"/>
          <p:cNvSpPr/>
          <p:nvPr/>
        </p:nvSpPr>
        <p:spPr>
          <a:xfrm>
            <a:off x="8284464" y="4526280"/>
            <a:ext cx="1097280" cy="457200"/>
          </a:xfrm>
          <a:prstGeom prst="rect">
            <a:avLst/>
          </a:prstGeom>
          <a:solidFill>
            <a:srgbClr val="C0392B"/>
          </a:solidFill>
          <a:ln w="12700">
            <a:solidFill>
              <a:srgbClr val="C0392B"/>
            </a:solidFill>
            <a:prstDash val="solid"/>
          </a:ln>
        </p:spPr>
      </p:sp>
      <p:sp>
        <p:nvSpPr>
          <p:cNvPr id="44" name="Text 42"/>
          <p:cNvSpPr/>
          <p:nvPr/>
        </p:nvSpPr>
        <p:spPr>
          <a:xfrm>
            <a:off x="8284464" y="4526280"/>
            <a:ext cx="1097280" cy="457200"/>
          </a:xfrm>
          <a:prstGeom prst="rect">
            <a:avLst/>
          </a:prstGeom>
          <a:noFill/>
          <a:ln/>
        </p:spPr>
        <p:txBody>
          <a:bodyPr wrap="square" lIns="0" tIns="0" rIns="0" bIns="0" rtlCol="0" anchor="ctr"/>
          <a:lstStyle/>
          <a:p>
            <a:pPr algn="ctr" indent="0" marL="0">
              <a:buNone/>
            </a:pPr>
            <a:r>
              <a:rPr lang="en-US" sz="1400" b="1" spc="200" kern="0" dirty="0">
                <a:solidFill>
                  <a:srgbClr val="FFFFFF"/>
                </a:solidFill>
                <a:latin typeface="Calibri" pitchFamily="34" charset="0"/>
                <a:ea typeface="Calibri" pitchFamily="34" charset="-122"/>
                <a:cs typeface="Calibri" pitchFamily="34" charset="-120"/>
              </a:rPr>
              <a:t>INCD</a:t>
            </a:r>
            <a:endParaRPr lang="en-US" sz="1400" dirty="0"/>
          </a:p>
        </p:txBody>
      </p:sp>
      <p:sp>
        <p:nvSpPr>
          <p:cNvPr id="45" name="Text 43"/>
          <p:cNvSpPr/>
          <p:nvPr/>
        </p:nvSpPr>
        <p:spPr>
          <a:xfrm>
            <a:off x="9473184" y="4526280"/>
            <a:ext cx="1828800" cy="457200"/>
          </a:xfrm>
          <a:prstGeom prst="rect">
            <a:avLst/>
          </a:prstGeom>
          <a:noFill/>
          <a:ln/>
        </p:spPr>
        <p:txBody>
          <a:bodyPr wrap="square" lIns="0" tIns="0" rIns="0" bIns="0" rtlCol="0" anchor="ctr"/>
          <a:lstStyle/>
          <a:p>
            <a:pPr indent="0" marL="0">
              <a:buNone/>
            </a:pPr>
            <a:r>
              <a:rPr lang="en-US" sz="1200" b="1" dirty="0">
                <a:solidFill>
                  <a:srgbClr val="0E1F3D"/>
                </a:solidFill>
                <a:latin typeface="Calibri" pitchFamily="34" charset="0"/>
                <a:ea typeface="Calibri" pitchFamily="34" charset="-122"/>
                <a:cs typeface="Calibri" pitchFamily="34" charset="-120"/>
              </a:rPr>
              <a:t>Incident Manager</a:t>
            </a:r>
            <a:endParaRPr lang="en-US" sz="1200" dirty="0"/>
          </a:p>
        </p:txBody>
      </p:sp>
      <p:sp>
        <p:nvSpPr>
          <p:cNvPr id="46" name="Text 44"/>
          <p:cNvSpPr/>
          <p:nvPr/>
        </p:nvSpPr>
        <p:spPr>
          <a:xfrm>
            <a:off x="8284464" y="5166360"/>
            <a:ext cx="3017520" cy="868680"/>
          </a:xfrm>
          <a:prstGeom prst="rect">
            <a:avLst/>
          </a:prstGeom>
          <a:noFill/>
          <a:ln/>
        </p:spPr>
        <p:txBody>
          <a:bodyPr wrap="square" lIns="0" tIns="0" rIns="0" bIns="0" rtlCol="0" anchor="t"/>
          <a:lstStyle/>
          <a:p>
            <a:pPr indent="0" marL="0">
              <a:buNone/>
            </a:pPr>
            <a:r>
              <a:rPr lang="en-US" sz="1200" dirty="0">
                <a:solidFill>
                  <a:srgbClr val="1A2332"/>
                </a:solidFill>
                <a:latin typeface="Calibri" pitchFamily="34" charset="0"/>
                <a:ea typeface="Calibri" pitchFamily="34" charset="-122"/>
                <a:cs typeface="Calibri" pitchFamily="34" charset="-120"/>
              </a:rPr>
              <a:t>Gère incidents, crises, escalades critiques. Déclenche kill switch si besoin.</a:t>
            </a:r>
            <a:endParaRPr lang="en-US" sz="1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0E1F3D"/>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3. LE CADRE ACF</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18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800" b="1" dirty="0">
                <a:solidFill>
                  <a:srgbClr val="FFFFFF"/>
                </a:solidFill>
                <a:latin typeface="Calibri" pitchFamily="34" charset="0"/>
                <a:ea typeface="Calibri" pitchFamily="34" charset="-122"/>
                <a:cs typeface="Calibri" pitchFamily="34" charset="-120"/>
              </a:rPr>
              <a:t>Focus DDAO</a:t>
            </a:r>
            <a:endParaRPr lang="en-US" sz="38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700" i="1" dirty="0">
                <a:solidFill>
                  <a:srgbClr val="00B8D4"/>
                </a:solidFill>
                <a:latin typeface="Calibri" pitchFamily="34" charset="0"/>
                <a:ea typeface="Calibri" pitchFamily="34" charset="-122"/>
                <a:cs typeface="Calibri" pitchFamily="34" charset="-120"/>
              </a:rPr>
              <a:t>Delegated Decision Agent Officer — la fonction qui n'existait pas.</a:t>
            </a:r>
            <a:endParaRPr lang="en-US" sz="1700" dirty="0"/>
          </a:p>
        </p:txBody>
      </p:sp>
      <p:sp>
        <p:nvSpPr>
          <p:cNvPr id="10" name="Shape 8"/>
          <p:cNvSpPr/>
          <p:nvPr/>
        </p:nvSpPr>
        <p:spPr>
          <a:xfrm>
            <a:off x="548640" y="2286000"/>
            <a:ext cx="5486400" cy="3657600"/>
          </a:xfrm>
          <a:prstGeom prst="rect">
            <a:avLst/>
          </a:prstGeom>
          <a:solidFill>
            <a:srgbClr val="1B3055"/>
          </a:solidFill>
          <a:ln w="25400">
            <a:solidFill>
              <a:srgbClr val="00B8D4"/>
            </a:solidFill>
            <a:prstDash val="solid"/>
          </a:ln>
        </p:spPr>
      </p:sp>
      <p:sp>
        <p:nvSpPr>
          <p:cNvPr id="11" name="Text 9"/>
          <p:cNvSpPr/>
          <p:nvPr/>
        </p:nvSpPr>
        <p:spPr>
          <a:xfrm>
            <a:off x="822960" y="2468880"/>
            <a:ext cx="4937760" cy="365760"/>
          </a:xfrm>
          <a:prstGeom prst="rect">
            <a:avLst/>
          </a:prstGeom>
          <a:noFill/>
          <a:ln/>
        </p:spPr>
        <p:txBody>
          <a:bodyPr wrap="square" lIns="0" tIns="0" rIns="0" bIns="0" rtlCol="0" anchor="ctr"/>
          <a:lstStyle/>
          <a:p>
            <a:pPr indent="0" marL="0">
              <a:buNone/>
            </a:pPr>
            <a:r>
              <a:rPr lang="en-US" sz="1400" b="1" spc="400" kern="0" dirty="0">
                <a:solidFill>
                  <a:srgbClr val="00B8D4"/>
                </a:solidFill>
                <a:latin typeface="Calibri" pitchFamily="34" charset="0"/>
                <a:ea typeface="Calibri" pitchFamily="34" charset="-122"/>
                <a:cs typeface="Calibri" pitchFamily="34" charset="-120"/>
              </a:rPr>
              <a:t>MISSION</a:t>
            </a:r>
            <a:endParaRPr lang="en-US" sz="1400" dirty="0"/>
          </a:p>
        </p:txBody>
      </p:sp>
      <p:sp>
        <p:nvSpPr>
          <p:cNvPr id="12" name="Text 10"/>
          <p:cNvSpPr/>
          <p:nvPr/>
        </p:nvSpPr>
        <p:spPr>
          <a:xfrm>
            <a:off x="822960" y="2880360"/>
            <a:ext cx="4937760" cy="1280160"/>
          </a:xfrm>
          <a:prstGeom prst="rect">
            <a:avLst/>
          </a:prstGeom>
          <a:noFill/>
          <a:ln/>
        </p:spPr>
        <p:txBody>
          <a:bodyPr wrap="square" lIns="0" tIns="0" rIns="0" bIns="0" rtlCol="0" anchor="t"/>
          <a:lstStyle/>
          <a:p>
            <a:pPr indent="0" marL="0">
              <a:buNone/>
            </a:pPr>
            <a:r>
              <a:rPr lang="en-US" sz="1600" i="1" dirty="0">
                <a:solidFill>
                  <a:srgbClr val="FFFFFF"/>
                </a:solidFill>
                <a:latin typeface="Calibri" pitchFamily="34" charset="0"/>
                <a:ea typeface="Calibri" pitchFamily="34" charset="-122"/>
                <a:cs typeface="Calibri" pitchFamily="34" charset="-120"/>
              </a:rPr>
              <a:t>Garantir, à tout moment, qu'aucune décision agentique ne dépasse le mandat délégué et que toute dérive est détectée, tracée, arrêtable.</a:t>
            </a:r>
            <a:endParaRPr lang="en-US" sz="1600" dirty="0"/>
          </a:p>
        </p:txBody>
      </p:sp>
      <p:sp>
        <p:nvSpPr>
          <p:cNvPr id="13" name="Text 11"/>
          <p:cNvSpPr/>
          <p:nvPr/>
        </p:nvSpPr>
        <p:spPr>
          <a:xfrm>
            <a:off x="822960" y="4160520"/>
            <a:ext cx="4937760" cy="365760"/>
          </a:xfrm>
          <a:prstGeom prst="rect">
            <a:avLst/>
          </a:prstGeom>
          <a:noFill/>
          <a:ln/>
        </p:spPr>
        <p:txBody>
          <a:bodyPr wrap="square" lIns="0" tIns="0" rIns="0" bIns="0" rtlCol="0" anchor="ctr"/>
          <a:lstStyle/>
          <a:p>
            <a:pPr indent="0" marL="0">
              <a:buNone/>
            </a:pPr>
            <a:r>
              <a:rPr lang="en-US" sz="1400" b="1" spc="400" kern="0" dirty="0">
                <a:solidFill>
                  <a:srgbClr val="00B8D4"/>
                </a:solidFill>
                <a:latin typeface="Calibri" pitchFamily="34" charset="0"/>
                <a:ea typeface="Calibri" pitchFamily="34" charset="-122"/>
                <a:cs typeface="Calibri" pitchFamily="34" charset="-120"/>
              </a:rPr>
              <a:t>POUVOIRS</a:t>
            </a:r>
            <a:endParaRPr lang="en-US" sz="1400" dirty="0"/>
          </a:p>
        </p:txBody>
      </p:sp>
      <p:sp>
        <p:nvSpPr>
          <p:cNvPr id="14" name="Text 12"/>
          <p:cNvSpPr/>
          <p:nvPr/>
        </p:nvSpPr>
        <p:spPr>
          <a:xfrm>
            <a:off x="822960" y="4572000"/>
            <a:ext cx="4937760" cy="1280160"/>
          </a:xfrm>
          <a:prstGeom prst="rect">
            <a:avLst/>
          </a:prstGeom>
          <a:noFill/>
          <a:ln/>
        </p:spPr>
        <p:txBody>
          <a:bodyPr wrap="square" lIns="0" tIns="0" rIns="0" bIns="0" rtlCol="0" anchor="t"/>
          <a:lstStyle/>
          <a:p>
            <a:pPr indent="0" marL="0">
              <a:spcAft>
                <a:spcPts val="400"/>
              </a:spcAft>
              <a:buNone/>
            </a:pPr>
            <a:r>
              <a:rPr lang="en-US" sz="1250" dirty="0">
                <a:solidFill>
                  <a:srgbClr val="FFFFFF"/>
                </a:solidFill>
              </a:rPr>
              <a:t>• Droit d'opposition motivé sur tout déploiement
</a:t>
            </a:r>
            <a:endParaRPr lang="en-US" sz="1250" dirty="0"/>
          </a:p>
          <a:p>
            <a:pPr indent="0" marL="0">
              <a:spcAft>
                <a:spcPts val="400"/>
              </a:spcAft>
              <a:buNone/>
            </a:pPr>
            <a:r>
              <a:rPr lang="en-US" sz="1250" dirty="0">
                <a:solidFill>
                  <a:srgbClr val="FFFFFF"/>
                </a:solidFill>
              </a:rPr>
              <a:t>• Pouvoir d'arrêt unilatéral sur signal de seuil
</a:t>
            </a:r>
            <a:endParaRPr lang="en-US" sz="1250" dirty="0"/>
          </a:p>
          <a:p>
            <a:pPr indent="0" marL="0">
              <a:spcAft>
                <a:spcPts val="400"/>
              </a:spcAft>
              <a:buNone/>
            </a:pPr>
            <a:r>
              <a:rPr lang="en-US" sz="1250" dirty="0">
                <a:solidFill>
                  <a:srgbClr val="FFFFFF"/>
                </a:solidFill>
              </a:rPr>
              <a:t>• Accès direct au Conseil sur incident grave
</a:t>
            </a:r>
            <a:endParaRPr lang="en-US" sz="1250" dirty="0"/>
          </a:p>
          <a:p>
            <a:pPr indent="0" marL="0">
              <a:spcAft>
                <a:spcPts val="400"/>
              </a:spcAft>
              <a:buNone/>
            </a:pPr>
            <a:r>
              <a:rPr lang="en-US" sz="1250" dirty="0">
                <a:solidFill>
                  <a:srgbClr val="FFFFFF"/>
                </a:solidFill>
              </a:rPr>
              <a:t>• Budget audit / red team indépendant</a:t>
            </a:r>
            <a:endParaRPr lang="en-US" sz="1250" dirty="0"/>
          </a:p>
        </p:txBody>
      </p:sp>
      <p:sp>
        <p:nvSpPr>
          <p:cNvPr id="15" name="Shape 13"/>
          <p:cNvSpPr/>
          <p:nvPr/>
        </p:nvSpPr>
        <p:spPr>
          <a:xfrm>
            <a:off x="6309360" y="2286000"/>
            <a:ext cx="5303520" cy="3657600"/>
          </a:xfrm>
          <a:prstGeom prst="rect">
            <a:avLst/>
          </a:prstGeom>
          <a:solidFill>
            <a:srgbClr val="1B3055"/>
          </a:solidFill>
          <a:ln w="25400">
            <a:solidFill>
              <a:srgbClr val="D4AF37"/>
            </a:solidFill>
            <a:prstDash val="solid"/>
          </a:ln>
        </p:spPr>
      </p:sp>
      <p:sp>
        <p:nvSpPr>
          <p:cNvPr id="16" name="Text 14"/>
          <p:cNvSpPr/>
          <p:nvPr/>
        </p:nvSpPr>
        <p:spPr>
          <a:xfrm>
            <a:off x="6583680" y="2468880"/>
            <a:ext cx="4937760" cy="365760"/>
          </a:xfrm>
          <a:prstGeom prst="rect">
            <a:avLst/>
          </a:prstGeom>
          <a:noFill/>
          <a:ln/>
        </p:spPr>
        <p:txBody>
          <a:bodyPr wrap="square" lIns="0" tIns="0" rIns="0" bIns="0" rtlCol="0" anchor="ctr"/>
          <a:lstStyle/>
          <a:p>
            <a:pPr indent="0" marL="0">
              <a:buNone/>
            </a:pPr>
            <a:r>
              <a:rPr lang="en-US" sz="1400" b="1" spc="400" kern="0" dirty="0">
                <a:solidFill>
                  <a:srgbClr val="D4AF37"/>
                </a:solidFill>
                <a:latin typeface="Calibri" pitchFamily="34" charset="0"/>
                <a:ea typeface="Calibri" pitchFamily="34" charset="-122"/>
                <a:cs typeface="Calibri" pitchFamily="34" charset="-120"/>
              </a:rPr>
              <a:t>RATTACHEMENT</a:t>
            </a:r>
            <a:endParaRPr lang="en-US" sz="1400" dirty="0"/>
          </a:p>
        </p:txBody>
      </p:sp>
      <p:sp>
        <p:nvSpPr>
          <p:cNvPr id="17" name="Text 15"/>
          <p:cNvSpPr/>
          <p:nvPr/>
        </p:nvSpPr>
        <p:spPr>
          <a:xfrm>
            <a:off x="6583680" y="2880360"/>
            <a:ext cx="4937760" cy="1280160"/>
          </a:xfrm>
          <a:prstGeom prst="rect">
            <a:avLst/>
          </a:prstGeom>
          <a:noFill/>
          <a:ln/>
        </p:spPr>
        <p:txBody>
          <a:bodyPr wrap="square" lIns="0" tIns="0" rIns="0" bIns="0" rtlCol="0" anchor="t"/>
          <a:lstStyle/>
          <a:p>
            <a:pPr indent="0" marL="0">
              <a:buNone/>
            </a:pPr>
            <a:r>
              <a:rPr lang="en-US" sz="1400" dirty="0">
                <a:solidFill>
                  <a:srgbClr val="FFFFFF"/>
                </a:solidFill>
                <a:latin typeface="Calibri" pitchFamily="34" charset="0"/>
                <a:ea typeface="Calibri" pitchFamily="34" charset="-122"/>
                <a:cs typeface="Calibri" pitchFamily="34" charset="-120"/>
              </a:rPr>
              <a:t>Pas au DG (qui paramètre les agents).</a:t>
            </a:r>
            <a:endParaRPr lang="en-US" sz="1400" dirty="0"/>
          </a:p>
          <a:p>
            <a:pPr indent="0" marL="0">
              <a:buNone/>
            </a:pPr>
            <a:r>
              <a:rPr lang="en-US" sz="1400" dirty="0">
                <a:solidFill>
                  <a:srgbClr val="FFFFFF"/>
                </a:solidFill>
                <a:latin typeface="Calibri" pitchFamily="34" charset="0"/>
                <a:ea typeface="Calibri" pitchFamily="34" charset="-122"/>
                <a:cs typeface="Calibri" pitchFamily="34" charset="-120"/>
              </a:rPr>
              <a:t>Idéalement au Conseil ou Comité d'Audit — pour préserver l'indépendance.</a:t>
            </a:r>
            <a:endParaRPr lang="en-US" sz="1400" dirty="0"/>
          </a:p>
        </p:txBody>
      </p:sp>
      <p:sp>
        <p:nvSpPr>
          <p:cNvPr id="18" name="Text 16"/>
          <p:cNvSpPr/>
          <p:nvPr/>
        </p:nvSpPr>
        <p:spPr>
          <a:xfrm>
            <a:off x="6583680" y="4160520"/>
            <a:ext cx="4937760" cy="365760"/>
          </a:xfrm>
          <a:prstGeom prst="rect">
            <a:avLst/>
          </a:prstGeom>
          <a:noFill/>
          <a:ln/>
        </p:spPr>
        <p:txBody>
          <a:bodyPr wrap="square" lIns="0" tIns="0" rIns="0" bIns="0" rtlCol="0" anchor="ctr"/>
          <a:lstStyle/>
          <a:p>
            <a:pPr indent="0" marL="0">
              <a:buNone/>
            </a:pPr>
            <a:r>
              <a:rPr lang="en-US" sz="1400" b="1" spc="400" kern="0" dirty="0">
                <a:solidFill>
                  <a:srgbClr val="D4AF37"/>
                </a:solidFill>
                <a:latin typeface="Calibri" pitchFamily="34" charset="0"/>
                <a:ea typeface="Calibri" pitchFamily="34" charset="-122"/>
                <a:cs typeface="Calibri" pitchFamily="34" charset="-120"/>
              </a:rPr>
              <a:t>PROFIL TYPIQUE</a:t>
            </a:r>
            <a:endParaRPr lang="en-US" sz="1400" dirty="0"/>
          </a:p>
        </p:txBody>
      </p:sp>
      <p:sp>
        <p:nvSpPr>
          <p:cNvPr id="19" name="Text 17"/>
          <p:cNvSpPr/>
          <p:nvPr/>
        </p:nvSpPr>
        <p:spPr>
          <a:xfrm>
            <a:off x="6583680" y="4572000"/>
            <a:ext cx="4937760" cy="1280160"/>
          </a:xfrm>
          <a:prstGeom prst="rect">
            <a:avLst/>
          </a:prstGeom>
          <a:noFill/>
          <a:ln/>
        </p:spPr>
        <p:txBody>
          <a:bodyPr wrap="square" lIns="0" tIns="0" rIns="0" bIns="0" rtlCol="0" anchor="t"/>
          <a:lstStyle/>
          <a:p>
            <a:pPr indent="0" marL="0">
              <a:spcAft>
                <a:spcPts val="400"/>
              </a:spcAft>
              <a:buNone/>
            </a:pPr>
            <a:r>
              <a:rPr lang="en-US" sz="1200" dirty="0">
                <a:solidFill>
                  <a:srgbClr val="FFFFFF"/>
                </a:solidFill>
                <a:latin typeface="Calibri" pitchFamily="34" charset="0"/>
                <a:ea typeface="Calibri" pitchFamily="34" charset="-122"/>
                <a:cs typeface="Calibri" pitchFamily="34" charset="-120"/>
              </a:rPr>
              <a:t>• Senior 35-65 ans, expérience double (métier + tech ou métier + droit)</a:t>
            </a:r>
            <a:endParaRPr lang="en-US" sz="1200" dirty="0"/>
          </a:p>
          <a:p>
            <a:pPr indent="0" marL="0">
              <a:spcAft>
                <a:spcPts val="400"/>
              </a:spcAft>
              <a:buNone/>
            </a:pPr>
            <a:r>
              <a:rPr lang="en-US" sz="1200" dirty="0">
                <a:solidFill>
                  <a:srgbClr val="FFFFFF"/>
                </a:solidFill>
                <a:latin typeface="Calibri" pitchFamily="34" charset="0"/>
                <a:ea typeface="Calibri" pitchFamily="34" charset="-122"/>
                <a:cs typeface="Calibri" pitchFamily="34" charset="-120"/>
              </a:rPr>
              <a:t>• Profils observés : ex-régulateur, ex-CISO, ex-juriste IA, ex-AI Safety researcher, ex-administrateur indépendant</a:t>
            </a:r>
            <a:endParaRPr lang="en-US" sz="1200" dirty="0"/>
          </a:p>
          <a:p>
            <a:pPr indent="0" marL="0">
              <a:spcAft>
                <a:spcPts val="400"/>
              </a:spcAft>
              <a:buNone/>
            </a:pPr>
            <a:r>
              <a:rPr lang="en-US" sz="1200" dirty="0">
                <a:solidFill>
                  <a:srgbClr val="FFFFFF"/>
                </a:solidFill>
                <a:latin typeface="Calibri" pitchFamily="34" charset="0"/>
                <a:ea typeface="Calibri" pitchFamily="34" charset="-122"/>
                <a:cs typeface="Calibri" pitchFamily="34" charset="-120"/>
              </a:rPr>
              <a:t>• Capacité à dire NON à la Direction et à le défendre devant le Conseil</a:t>
            </a:r>
            <a:endParaRPr lang="en-US" sz="1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3. LE CADRE ACF</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19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Le cycle de décision en 6 étapes</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Format de simulation ACF-15 — utilisable comme jeu de rôle en classe.</a:t>
            </a:r>
            <a:endParaRPr lang="en-US" sz="1600" dirty="0"/>
          </a:p>
        </p:txBody>
      </p:sp>
      <p:sp>
        <p:nvSpPr>
          <p:cNvPr id="10" name="Shape 8"/>
          <p:cNvSpPr/>
          <p:nvPr/>
        </p:nvSpPr>
        <p:spPr>
          <a:xfrm>
            <a:off x="1013460" y="2743200"/>
            <a:ext cx="914400" cy="914400"/>
          </a:xfrm>
          <a:prstGeom prst="ellipse">
            <a:avLst/>
          </a:prstGeom>
          <a:solidFill>
            <a:srgbClr val="00B8D4"/>
          </a:solidFill>
          <a:ln w="38100">
            <a:solidFill>
              <a:srgbClr val="0E1F3D"/>
            </a:solidFill>
            <a:prstDash val="solid"/>
          </a:ln>
        </p:spPr>
      </p:sp>
      <p:sp>
        <p:nvSpPr>
          <p:cNvPr id="11" name="Text 9"/>
          <p:cNvSpPr/>
          <p:nvPr/>
        </p:nvSpPr>
        <p:spPr>
          <a:xfrm>
            <a:off x="1013460" y="2743200"/>
            <a:ext cx="914400" cy="914400"/>
          </a:xfrm>
          <a:prstGeom prst="rect">
            <a:avLst/>
          </a:prstGeom>
          <a:noFill/>
          <a:ln/>
        </p:spPr>
        <p:txBody>
          <a:bodyPr wrap="square" lIns="0" tIns="0" rIns="0" bIns="0" rtlCol="0" anchor="ctr"/>
          <a:lstStyle/>
          <a:p>
            <a:pPr algn="ctr" indent="0" marL="0">
              <a:buNone/>
            </a:pPr>
            <a:r>
              <a:rPr lang="en-US" sz="3000" b="1" dirty="0">
                <a:solidFill>
                  <a:srgbClr val="0E1F3D"/>
                </a:solidFill>
                <a:latin typeface="Calibri" pitchFamily="34" charset="0"/>
                <a:ea typeface="Calibri" pitchFamily="34" charset="-122"/>
                <a:cs typeface="Calibri" pitchFamily="34" charset="-120"/>
              </a:rPr>
              <a:t>1</a:t>
            </a:r>
            <a:endParaRPr lang="en-US" sz="3000" dirty="0"/>
          </a:p>
        </p:txBody>
      </p:sp>
      <p:sp>
        <p:nvSpPr>
          <p:cNvPr id="12" name="Shape 10"/>
          <p:cNvSpPr/>
          <p:nvPr/>
        </p:nvSpPr>
        <p:spPr>
          <a:xfrm>
            <a:off x="1927860" y="3200400"/>
            <a:ext cx="929640" cy="0"/>
          </a:xfrm>
          <a:prstGeom prst="line">
            <a:avLst/>
          </a:prstGeom>
          <a:noFill/>
          <a:ln w="25400">
            <a:solidFill>
              <a:srgbClr val="0E1F3D"/>
            </a:solidFill>
            <a:prstDash val="solid"/>
            <a:tailEnd type="triangle"/>
          </a:ln>
        </p:spPr>
      </p:sp>
      <p:sp>
        <p:nvSpPr>
          <p:cNvPr id="13" name="Text 11"/>
          <p:cNvSpPr/>
          <p:nvPr/>
        </p:nvSpPr>
        <p:spPr>
          <a:xfrm>
            <a:off x="548640" y="3749040"/>
            <a:ext cx="1844040" cy="365760"/>
          </a:xfrm>
          <a:prstGeom prst="rect">
            <a:avLst/>
          </a:prstGeom>
          <a:noFill/>
          <a:ln/>
        </p:spPr>
        <p:txBody>
          <a:bodyPr wrap="square" lIns="0" tIns="0" rIns="0" bIns="0" rtlCol="0" anchor="ctr"/>
          <a:lstStyle/>
          <a:p>
            <a:pPr algn="ctr" indent="0" marL="0">
              <a:buNone/>
            </a:pPr>
            <a:r>
              <a:rPr lang="en-US" sz="1200" b="1" spc="200" kern="0" dirty="0">
                <a:solidFill>
                  <a:srgbClr val="0E1F3D"/>
                </a:solidFill>
                <a:latin typeface="Calibri" pitchFamily="34" charset="0"/>
                <a:ea typeface="Calibri" pitchFamily="34" charset="-122"/>
                <a:cs typeface="Calibri" pitchFamily="34" charset="-120"/>
              </a:rPr>
              <a:t>BRIEFING</a:t>
            </a:r>
            <a:endParaRPr lang="en-US" sz="1200" dirty="0"/>
          </a:p>
        </p:txBody>
      </p:sp>
      <p:sp>
        <p:nvSpPr>
          <p:cNvPr id="14" name="Text 12"/>
          <p:cNvSpPr/>
          <p:nvPr/>
        </p:nvSpPr>
        <p:spPr>
          <a:xfrm>
            <a:off x="594360" y="4160520"/>
            <a:ext cx="1752600" cy="1280160"/>
          </a:xfrm>
          <a:prstGeom prst="rect">
            <a:avLst/>
          </a:prstGeom>
          <a:noFill/>
          <a:ln/>
        </p:spPr>
        <p:txBody>
          <a:bodyPr wrap="square" lIns="0" tIns="0" rIns="0" bIns="0" rtlCol="0" anchor="t"/>
          <a:lstStyle/>
          <a:p>
            <a:pPr algn="ctr" indent="0" marL="0">
              <a:buNone/>
            </a:pPr>
            <a:r>
              <a:rPr lang="en-US" sz="1100" dirty="0">
                <a:solidFill>
                  <a:srgbClr val="1A2332"/>
                </a:solidFill>
                <a:latin typeface="Calibri" pitchFamily="34" charset="0"/>
                <a:ea typeface="Calibri" pitchFamily="34" charset="-122"/>
                <a:cs typeface="Calibri" pitchFamily="34" charset="-120"/>
              </a:rPr>
              <a:t>Présentation du cas, objectifs, rôles, règles.</a:t>
            </a:r>
            <a:endParaRPr lang="en-US" sz="1100" dirty="0"/>
          </a:p>
        </p:txBody>
      </p:sp>
      <p:sp>
        <p:nvSpPr>
          <p:cNvPr id="15" name="Shape 13"/>
          <p:cNvSpPr/>
          <p:nvPr/>
        </p:nvSpPr>
        <p:spPr>
          <a:xfrm>
            <a:off x="2857500" y="2743200"/>
            <a:ext cx="914400" cy="914400"/>
          </a:xfrm>
          <a:prstGeom prst="ellipse">
            <a:avLst/>
          </a:prstGeom>
          <a:solidFill>
            <a:srgbClr val="00B8D4"/>
          </a:solidFill>
          <a:ln w="38100">
            <a:solidFill>
              <a:srgbClr val="0E1F3D"/>
            </a:solidFill>
            <a:prstDash val="solid"/>
          </a:ln>
        </p:spPr>
      </p:sp>
      <p:sp>
        <p:nvSpPr>
          <p:cNvPr id="16" name="Text 14"/>
          <p:cNvSpPr/>
          <p:nvPr/>
        </p:nvSpPr>
        <p:spPr>
          <a:xfrm>
            <a:off x="2857500" y="2743200"/>
            <a:ext cx="914400" cy="914400"/>
          </a:xfrm>
          <a:prstGeom prst="rect">
            <a:avLst/>
          </a:prstGeom>
          <a:noFill/>
          <a:ln/>
        </p:spPr>
        <p:txBody>
          <a:bodyPr wrap="square" lIns="0" tIns="0" rIns="0" bIns="0" rtlCol="0" anchor="ctr"/>
          <a:lstStyle/>
          <a:p>
            <a:pPr algn="ctr" indent="0" marL="0">
              <a:buNone/>
            </a:pPr>
            <a:r>
              <a:rPr lang="en-US" sz="3000" b="1" dirty="0">
                <a:solidFill>
                  <a:srgbClr val="0E1F3D"/>
                </a:solidFill>
                <a:latin typeface="Calibri" pitchFamily="34" charset="0"/>
                <a:ea typeface="Calibri" pitchFamily="34" charset="-122"/>
                <a:cs typeface="Calibri" pitchFamily="34" charset="-120"/>
              </a:rPr>
              <a:t>2</a:t>
            </a:r>
            <a:endParaRPr lang="en-US" sz="3000" dirty="0"/>
          </a:p>
        </p:txBody>
      </p:sp>
      <p:sp>
        <p:nvSpPr>
          <p:cNvPr id="17" name="Shape 15"/>
          <p:cNvSpPr/>
          <p:nvPr/>
        </p:nvSpPr>
        <p:spPr>
          <a:xfrm>
            <a:off x="3771900" y="3200400"/>
            <a:ext cx="929640" cy="0"/>
          </a:xfrm>
          <a:prstGeom prst="line">
            <a:avLst/>
          </a:prstGeom>
          <a:noFill/>
          <a:ln w="25400">
            <a:solidFill>
              <a:srgbClr val="0E1F3D"/>
            </a:solidFill>
            <a:prstDash val="solid"/>
            <a:tailEnd type="triangle"/>
          </a:ln>
        </p:spPr>
      </p:sp>
      <p:sp>
        <p:nvSpPr>
          <p:cNvPr id="18" name="Text 16"/>
          <p:cNvSpPr/>
          <p:nvPr/>
        </p:nvSpPr>
        <p:spPr>
          <a:xfrm>
            <a:off x="2392680" y="3749040"/>
            <a:ext cx="1844040" cy="365760"/>
          </a:xfrm>
          <a:prstGeom prst="rect">
            <a:avLst/>
          </a:prstGeom>
          <a:noFill/>
          <a:ln/>
        </p:spPr>
        <p:txBody>
          <a:bodyPr wrap="square" lIns="0" tIns="0" rIns="0" bIns="0" rtlCol="0" anchor="ctr"/>
          <a:lstStyle/>
          <a:p>
            <a:pPr algn="ctr" indent="0" marL="0">
              <a:buNone/>
            </a:pPr>
            <a:r>
              <a:rPr lang="en-US" sz="1200" b="1" spc="200" kern="0" dirty="0">
                <a:solidFill>
                  <a:srgbClr val="0E1F3D"/>
                </a:solidFill>
                <a:latin typeface="Calibri" pitchFamily="34" charset="0"/>
                <a:ea typeface="Calibri" pitchFamily="34" charset="-122"/>
                <a:cs typeface="Calibri" pitchFamily="34" charset="-120"/>
              </a:rPr>
              <a:t>ÉVÉNEMENT</a:t>
            </a:r>
            <a:endParaRPr lang="en-US" sz="1200" dirty="0"/>
          </a:p>
        </p:txBody>
      </p:sp>
      <p:sp>
        <p:nvSpPr>
          <p:cNvPr id="19" name="Text 17"/>
          <p:cNvSpPr/>
          <p:nvPr/>
        </p:nvSpPr>
        <p:spPr>
          <a:xfrm>
            <a:off x="2438400" y="4160520"/>
            <a:ext cx="1752600" cy="1280160"/>
          </a:xfrm>
          <a:prstGeom prst="rect">
            <a:avLst/>
          </a:prstGeom>
          <a:noFill/>
          <a:ln/>
        </p:spPr>
        <p:txBody>
          <a:bodyPr wrap="square" lIns="0" tIns="0" rIns="0" bIns="0" rtlCol="0" anchor="t"/>
          <a:lstStyle/>
          <a:p>
            <a:pPr algn="ctr" indent="0" marL="0">
              <a:buNone/>
            </a:pPr>
            <a:r>
              <a:rPr lang="en-US" sz="1100" dirty="0">
                <a:solidFill>
                  <a:srgbClr val="1A2332"/>
                </a:solidFill>
                <a:latin typeface="Calibri" pitchFamily="34" charset="0"/>
                <a:ea typeface="Calibri" pitchFamily="34" charset="-122"/>
                <a:cs typeface="Calibri" pitchFamily="34" charset="-120"/>
              </a:rPr>
              <a:t>Injection d'incident ou de signal qui déclenche l'analyse.</a:t>
            </a:r>
            <a:endParaRPr lang="en-US" sz="1100" dirty="0"/>
          </a:p>
        </p:txBody>
      </p:sp>
      <p:sp>
        <p:nvSpPr>
          <p:cNvPr id="20" name="Shape 18"/>
          <p:cNvSpPr/>
          <p:nvPr/>
        </p:nvSpPr>
        <p:spPr>
          <a:xfrm>
            <a:off x="4701540" y="2743200"/>
            <a:ext cx="914400" cy="914400"/>
          </a:xfrm>
          <a:prstGeom prst="ellipse">
            <a:avLst/>
          </a:prstGeom>
          <a:solidFill>
            <a:srgbClr val="00B8D4"/>
          </a:solidFill>
          <a:ln w="38100">
            <a:solidFill>
              <a:srgbClr val="0E1F3D"/>
            </a:solidFill>
            <a:prstDash val="solid"/>
          </a:ln>
        </p:spPr>
      </p:sp>
      <p:sp>
        <p:nvSpPr>
          <p:cNvPr id="21" name="Text 19"/>
          <p:cNvSpPr/>
          <p:nvPr/>
        </p:nvSpPr>
        <p:spPr>
          <a:xfrm>
            <a:off x="4701540" y="2743200"/>
            <a:ext cx="914400" cy="914400"/>
          </a:xfrm>
          <a:prstGeom prst="rect">
            <a:avLst/>
          </a:prstGeom>
          <a:noFill/>
          <a:ln/>
        </p:spPr>
        <p:txBody>
          <a:bodyPr wrap="square" lIns="0" tIns="0" rIns="0" bIns="0" rtlCol="0" anchor="ctr"/>
          <a:lstStyle/>
          <a:p>
            <a:pPr algn="ctr" indent="0" marL="0">
              <a:buNone/>
            </a:pPr>
            <a:r>
              <a:rPr lang="en-US" sz="3000" b="1" dirty="0">
                <a:solidFill>
                  <a:srgbClr val="0E1F3D"/>
                </a:solidFill>
                <a:latin typeface="Calibri" pitchFamily="34" charset="0"/>
                <a:ea typeface="Calibri" pitchFamily="34" charset="-122"/>
                <a:cs typeface="Calibri" pitchFamily="34" charset="-120"/>
              </a:rPr>
              <a:t>3</a:t>
            </a:r>
            <a:endParaRPr lang="en-US" sz="3000" dirty="0"/>
          </a:p>
        </p:txBody>
      </p:sp>
      <p:sp>
        <p:nvSpPr>
          <p:cNvPr id="22" name="Shape 20"/>
          <p:cNvSpPr/>
          <p:nvPr/>
        </p:nvSpPr>
        <p:spPr>
          <a:xfrm>
            <a:off x="5615940" y="3200400"/>
            <a:ext cx="929640" cy="0"/>
          </a:xfrm>
          <a:prstGeom prst="line">
            <a:avLst/>
          </a:prstGeom>
          <a:noFill/>
          <a:ln w="25400">
            <a:solidFill>
              <a:srgbClr val="0E1F3D"/>
            </a:solidFill>
            <a:prstDash val="solid"/>
            <a:tailEnd type="triangle"/>
          </a:ln>
        </p:spPr>
      </p:sp>
      <p:sp>
        <p:nvSpPr>
          <p:cNvPr id="23" name="Text 21"/>
          <p:cNvSpPr/>
          <p:nvPr/>
        </p:nvSpPr>
        <p:spPr>
          <a:xfrm>
            <a:off x="4236720" y="3749040"/>
            <a:ext cx="1844040" cy="365760"/>
          </a:xfrm>
          <a:prstGeom prst="rect">
            <a:avLst/>
          </a:prstGeom>
          <a:noFill/>
          <a:ln/>
        </p:spPr>
        <p:txBody>
          <a:bodyPr wrap="square" lIns="0" tIns="0" rIns="0" bIns="0" rtlCol="0" anchor="ctr"/>
          <a:lstStyle/>
          <a:p>
            <a:pPr algn="ctr" indent="0" marL="0">
              <a:buNone/>
            </a:pPr>
            <a:r>
              <a:rPr lang="en-US" sz="1200" b="1" spc="200" kern="0" dirty="0">
                <a:solidFill>
                  <a:srgbClr val="0E1F3D"/>
                </a:solidFill>
                <a:latin typeface="Calibri" pitchFamily="34" charset="0"/>
                <a:ea typeface="Calibri" pitchFamily="34" charset="-122"/>
                <a:cs typeface="Calibri" pitchFamily="34" charset="-120"/>
              </a:rPr>
              <a:t>ANALYSE</a:t>
            </a:r>
            <a:endParaRPr lang="en-US" sz="1200" dirty="0"/>
          </a:p>
        </p:txBody>
      </p:sp>
      <p:sp>
        <p:nvSpPr>
          <p:cNvPr id="24" name="Text 22"/>
          <p:cNvSpPr/>
          <p:nvPr/>
        </p:nvSpPr>
        <p:spPr>
          <a:xfrm>
            <a:off x="4282440" y="4160520"/>
            <a:ext cx="1752600" cy="1280160"/>
          </a:xfrm>
          <a:prstGeom prst="rect">
            <a:avLst/>
          </a:prstGeom>
          <a:noFill/>
          <a:ln/>
        </p:spPr>
        <p:txBody>
          <a:bodyPr wrap="square" lIns="0" tIns="0" rIns="0" bIns="0" rtlCol="0" anchor="t"/>
          <a:lstStyle/>
          <a:p>
            <a:pPr algn="ctr" indent="0" marL="0">
              <a:buNone/>
            </a:pPr>
            <a:r>
              <a:rPr lang="en-US" sz="1100" dirty="0">
                <a:solidFill>
                  <a:srgbClr val="1A2332"/>
                </a:solidFill>
                <a:latin typeface="Calibri" pitchFamily="34" charset="0"/>
                <a:ea typeface="Calibri" pitchFamily="34" charset="-122"/>
                <a:cs typeface="Calibri" pitchFamily="34" charset="-120"/>
              </a:rPr>
              <a:t>Cartographie des décisions à prendre, criticité, options.</a:t>
            </a:r>
            <a:endParaRPr lang="en-US" sz="1100" dirty="0"/>
          </a:p>
        </p:txBody>
      </p:sp>
      <p:sp>
        <p:nvSpPr>
          <p:cNvPr id="25" name="Shape 23"/>
          <p:cNvSpPr/>
          <p:nvPr/>
        </p:nvSpPr>
        <p:spPr>
          <a:xfrm>
            <a:off x="6545580" y="2743200"/>
            <a:ext cx="914400" cy="914400"/>
          </a:xfrm>
          <a:prstGeom prst="ellipse">
            <a:avLst/>
          </a:prstGeom>
          <a:solidFill>
            <a:srgbClr val="00B8D4"/>
          </a:solidFill>
          <a:ln w="38100">
            <a:solidFill>
              <a:srgbClr val="0E1F3D"/>
            </a:solidFill>
            <a:prstDash val="solid"/>
          </a:ln>
        </p:spPr>
      </p:sp>
      <p:sp>
        <p:nvSpPr>
          <p:cNvPr id="26" name="Text 24"/>
          <p:cNvSpPr/>
          <p:nvPr/>
        </p:nvSpPr>
        <p:spPr>
          <a:xfrm>
            <a:off x="6545580" y="2743200"/>
            <a:ext cx="914400" cy="914400"/>
          </a:xfrm>
          <a:prstGeom prst="rect">
            <a:avLst/>
          </a:prstGeom>
          <a:noFill/>
          <a:ln/>
        </p:spPr>
        <p:txBody>
          <a:bodyPr wrap="square" lIns="0" tIns="0" rIns="0" bIns="0" rtlCol="0" anchor="ctr"/>
          <a:lstStyle/>
          <a:p>
            <a:pPr algn="ctr" indent="0" marL="0">
              <a:buNone/>
            </a:pPr>
            <a:r>
              <a:rPr lang="en-US" sz="3000" b="1" dirty="0">
                <a:solidFill>
                  <a:srgbClr val="0E1F3D"/>
                </a:solidFill>
                <a:latin typeface="Calibri" pitchFamily="34" charset="0"/>
                <a:ea typeface="Calibri" pitchFamily="34" charset="-122"/>
                <a:cs typeface="Calibri" pitchFamily="34" charset="-120"/>
              </a:rPr>
              <a:t>4</a:t>
            </a:r>
            <a:endParaRPr lang="en-US" sz="3000" dirty="0"/>
          </a:p>
        </p:txBody>
      </p:sp>
      <p:sp>
        <p:nvSpPr>
          <p:cNvPr id="27" name="Shape 25"/>
          <p:cNvSpPr/>
          <p:nvPr/>
        </p:nvSpPr>
        <p:spPr>
          <a:xfrm>
            <a:off x="7459980" y="3200400"/>
            <a:ext cx="929640" cy="0"/>
          </a:xfrm>
          <a:prstGeom prst="line">
            <a:avLst/>
          </a:prstGeom>
          <a:noFill/>
          <a:ln w="25400">
            <a:solidFill>
              <a:srgbClr val="0E1F3D"/>
            </a:solidFill>
            <a:prstDash val="solid"/>
            <a:tailEnd type="triangle"/>
          </a:ln>
        </p:spPr>
      </p:sp>
      <p:sp>
        <p:nvSpPr>
          <p:cNvPr id="28" name="Text 26"/>
          <p:cNvSpPr/>
          <p:nvPr/>
        </p:nvSpPr>
        <p:spPr>
          <a:xfrm>
            <a:off x="6080760" y="3749040"/>
            <a:ext cx="1844040" cy="365760"/>
          </a:xfrm>
          <a:prstGeom prst="rect">
            <a:avLst/>
          </a:prstGeom>
          <a:noFill/>
          <a:ln/>
        </p:spPr>
        <p:txBody>
          <a:bodyPr wrap="square" lIns="0" tIns="0" rIns="0" bIns="0" rtlCol="0" anchor="ctr"/>
          <a:lstStyle/>
          <a:p>
            <a:pPr algn="ctr" indent="0" marL="0">
              <a:buNone/>
            </a:pPr>
            <a:r>
              <a:rPr lang="en-US" sz="1200" b="1" spc="200" kern="0" dirty="0">
                <a:solidFill>
                  <a:srgbClr val="0E1F3D"/>
                </a:solidFill>
                <a:latin typeface="Calibri" pitchFamily="34" charset="0"/>
                <a:ea typeface="Calibri" pitchFamily="34" charset="-122"/>
                <a:cs typeface="Calibri" pitchFamily="34" charset="-120"/>
              </a:rPr>
              <a:t>DÉCISION &amp; ARBITRAGE</a:t>
            </a:r>
            <a:endParaRPr lang="en-US" sz="1200" dirty="0"/>
          </a:p>
        </p:txBody>
      </p:sp>
      <p:sp>
        <p:nvSpPr>
          <p:cNvPr id="29" name="Text 27"/>
          <p:cNvSpPr/>
          <p:nvPr/>
        </p:nvSpPr>
        <p:spPr>
          <a:xfrm>
            <a:off x="6126480" y="4160520"/>
            <a:ext cx="1752600" cy="1280160"/>
          </a:xfrm>
          <a:prstGeom prst="rect">
            <a:avLst/>
          </a:prstGeom>
          <a:noFill/>
          <a:ln/>
        </p:spPr>
        <p:txBody>
          <a:bodyPr wrap="square" lIns="0" tIns="0" rIns="0" bIns="0" rtlCol="0" anchor="t"/>
          <a:lstStyle/>
          <a:p>
            <a:pPr algn="ctr" indent="0" marL="0">
              <a:buNone/>
            </a:pPr>
            <a:r>
              <a:rPr lang="en-US" sz="1100" dirty="0">
                <a:solidFill>
                  <a:srgbClr val="1A2332"/>
                </a:solidFill>
                <a:latin typeface="Calibri" pitchFamily="34" charset="0"/>
                <a:ea typeface="Calibri" pitchFamily="34" charset="-122"/>
                <a:cs typeface="Calibri" pitchFamily="34" charset="-120"/>
              </a:rPr>
              <a:t>Choix du niveau d'autonomie, garde-fous, escalade.</a:t>
            </a:r>
            <a:endParaRPr lang="en-US" sz="1100" dirty="0"/>
          </a:p>
        </p:txBody>
      </p:sp>
      <p:sp>
        <p:nvSpPr>
          <p:cNvPr id="30" name="Shape 28"/>
          <p:cNvSpPr/>
          <p:nvPr/>
        </p:nvSpPr>
        <p:spPr>
          <a:xfrm>
            <a:off x="8389620" y="2743200"/>
            <a:ext cx="914400" cy="914400"/>
          </a:xfrm>
          <a:prstGeom prst="ellipse">
            <a:avLst/>
          </a:prstGeom>
          <a:solidFill>
            <a:srgbClr val="00B8D4"/>
          </a:solidFill>
          <a:ln w="38100">
            <a:solidFill>
              <a:srgbClr val="0E1F3D"/>
            </a:solidFill>
            <a:prstDash val="solid"/>
          </a:ln>
        </p:spPr>
      </p:sp>
      <p:sp>
        <p:nvSpPr>
          <p:cNvPr id="31" name="Text 29"/>
          <p:cNvSpPr/>
          <p:nvPr/>
        </p:nvSpPr>
        <p:spPr>
          <a:xfrm>
            <a:off x="8389620" y="2743200"/>
            <a:ext cx="914400" cy="914400"/>
          </a:xfrm>
          <a:prstGeom prst="rect">
            <a:avLst/>
          </a:prstGeom>
          <a:noFill/>
          <a:ln/>
        </p:spPr>
        <p:txBody>
          <a:bodyPr wrap="square" lIns="0" tIns="0" rIns="0" bIns="0" rtlCol="0" anchor="ctr"/>
          <a:lstStyle/>
          <a:p>
            <a:pPr algn="ctr" indent="0" marL="0">
              <a:buNone/>
            </a:pPr>
            <a:r>
              <a:rPr lang="en-US" sz="3000" b="1" dirty="0">
                <a:solidFill>
                  <a:srgbClr val="0E1F3D"/>
                </a:solidFill>
                <a:latin typeface="Calibri" pitchFamily="34" charset="0"/>
                <a:ea typeface="Calibri" pitchFamily="34" charset="-122"/>
                <a:cs typeface="Calibri" pitchFamily="34" charset="-120"/>
              </a:rPr>
              <a:t>5</a:t>
            </a:r>
            <a:endParaRPr lang="en-US" sz="3000" dirty="0"/>
          </a:p>
        </p:txBody>
      </p:sp>
      <p:sp>
        <p:nvSpPr>
          <p:cNvPr id="32" name="Shape 30"/>
          <p:cNvSpPr/>
          <p:nvPr/>
        </p:nvSpPr>
        <p:spPr>
          <a:xfrm>
            <a:off x="9304020" y="3200400"/>
            <a:ext cx="929640" cy="0"/>
          </a:xfrm>
          <a:prstGeom prst="line">
            <a:avLst/>
          </a:prstGeom>
          <a:noFill/>
          <a:ln w="25400">
            <a:solidFill>
              <a:srgbClr val="0E1F3D"/>
            </a:solidFill>
            <a:prstDash val="solid"/>
            <a:tailEnd type="triangle"/>
          </a:ln>
        </p:spPr>
      </p:sp>
      <p:sp>
        <p:nvSpPr>
          <p:cNvPr id="33" name="Text 31"/>
          <p:cNvSpPr/>
          <p:nvPr/>
        </p:nvSpPr>
        <p:spPr>
          <a:xfrm>
            <a:off x="7924800" y="3749040"/>
            <a:ext cx="1844040" cy="365760"/>
          </a:xfrm>
          <a:prstGeom prst="rect">
            <a:avLst/>
          </a:prstGeom>
          <a:noFill/>
          <a:ln/>
        </p:spPr>
        <p:txBody>
          <a:bodyPr wrap="square" lIns="0" tIns="0" rIns="0" bIns="0" rtlCol="0" anchor="ctr"/>
          <a:lstStyle/>
          <a:p>
            <a:pPr algn="ctr" indent="0" marL="0">
              <a:buNone/>
            </a:pPr>
            <a:r>
              <a:rPr lang="en-US" sz="1200" b="1" spc="200" kern="0" dirty="0">
                <a:solidFill>
                  <a:srgbClr val="0E1F3D"/>
                </a:solidFill>
                <a:latin typeface="Calibri" pitchFamily="34" charset="0"/>
                <a:ea typeface="Calibri" pitchFamily="34" charset="-122"/>
                <a:cs typeface="Calibri" pitchFamily="34" charset="-120"/>
              </a:rPr>
              <a:t>ACTION</a:t>
            </a:r>
            <a:endParaRPr lang="en-US" sz="1200" dirty="0"/>
          </a:p>
        </p:txBody>
      </p:sp>
      <p:sp>
        <p:nvSpPr>
          <p:cNvPr id="34" name="Text 32"/>
          <p:cNvSpPr/>
          <p:nvPr/>
        </p:nvSpPr>
        <p:spPr>
          <a:xfrm>
            <a:off x="7970520" y="4160520"/>
            <a:ext cx="1752600" cy="1280160"/>
          </a:xfrm>
          <a:prstGeom prst="rect">
            <a:avLst/>
          </a:prstGeom>
          <a:noFill/>
          <a:ln/>
        </p:spPr>
        <p:txBody>
          <a:bodyPr wrap="square" lIns="0" tIns="0" rIns="0" bIns="0" rtlCol="0" anchor="t"/>
          <a:lstStyle/>
          <a:p>
            <a:pPr algn="ctr" indent="0" marL="0">
              <a:buNone/>
            </a:pPr>
            <a:r>
              <a:rPr lang="en-US" sz="1100" dirty="0">
                <a:solidFill>
                  <a:srgbClr val="1A2332"/>
                </a:solidFill>
                <a:latin typeface="Calibri" pitchFamily="34" charset="0"/>
                <a:ea typeface="Calibri" pitchFamily="34" charset="-122"/>
                <a:cs typeface="Calibri" pitchFamily="34" charset="-120"/>
              </a:rPr>
              <a:t>Mise en œuvre. Le DDAO peut bloquer si désaccord.</a:t>
            </a:r>
            <a:endParaRPr lang="en-US" sz="1100" dirty="0"/>
          </a:p>
        </p:txBody>
      </p:sp>
      <p:sp>
        <p:nvSpPr>
          <p:cNvPr id="35" name="Shape 33"/>
          <p:cNvSpPr/>
          <p:nvPr/>
        </p:nvSpPr>
        <p:spPr>
          <a:xfrm>
            <a:off x="10233660" y="2743200"/>
            <a:ext cx="914400" cy="914400"/>
          </a:xfrm>
          <a:prstGeom prst="ellipse">
            <a:avLst/>
          </a:prstGeom>
          <a:solidFill>
            <a:srgbClr val="00B8D4"/>
          </a:solidFill>
          <a:ln w="38100">
            <a:solidFill>
              <a:srgbClr val="0E1F3D"/>
            </a:solidFill>
            <a:prstDash val="solid"/>
          </a:ln>
        </p:spPr>
      </p:sp>
      <p:sp>
        <p:nvSpPr>
          <p:cNvPr id="36" name="Text 34"/>
          <p:cNvSpPr/>
          <p:nvPr/>
        </p:nvSpPr>
        <p:spPr>
          <a:xfrm>
            <a:off x="10233660" y="2743200"/>
            <a:ext cx="914400" cy="914400"/>
          </a:xfrm>
          <a:prstGeom prst="rect">
            <a:avLst/>
          </a:prstGeom>
          <a:noFill/>
          <a:ln/>
        </p:spPr>
        <p:txBody>
          <a:bodyPr wrap="square" lIns="0" tIns="0" rIns="0" bIns="0" rtlCol="0" anchor="ctr"/>
          <a:lstStyle/>
          <a:p>
            <a:pPr algn="ctr" indent="0" marL="0">
              <a:buNone/>
            </a:pPr>
            <a:r>
              <a:rPr lang="en-US" sz="3000" b="1" dirty="0">
                <a:solidFill>
                  <a:srgbClr val="0E1F3D"/>
                </a:solidFill>
                <a:latin typeface="Calibri" pitchFamily="34" charset="0"/>
                <a:ea typeface="Calibri" pitchFamily="34" charset="-122"/>
                <a:cs typeface="Calibri" pitchFamily="34" charset="-120"/>
              </a:rPr>
              <a:t>6</a:t>
            </a:r>
            <a:endParaRPr lang="en-US" sz="3000" dirty="0"/>
          </a:p>
        </p:txBody>
      </p:sp>
      <p:sp>
        <p:nvSpPr>
          <p:cNvPr id="37" name="Text 35"/>
          <p:cNvSpPr/>
          <p:nvPr/>
        </p:nvSpPr>
        <p:spPr>
          <a:xfrm>
            <a:off x="9768840" y="3749040"/>
            <a:ext cx="1844040" cy="365760"/>
          </a:xfrm>
          <a:prstGeom prst="rect">
            <a:avLst/>
          </a:prstGeom>
          <a:noFill/>
          <a:ln/>
        </p:spPr>
        <p:txBody>
          <a:bodyPr wrap="square" lIns="0" tIns="0" rIns="0" bIns="0" rtlCol="0" anchor="ctr"/>
          <a:lstStyle/>
          <a:p>
            <a:pPr algn="ctr" indent="0" marL="0">
              <a:buNone/>
            </a:pPr>
            <a:r>
              <a:rPr lang="en-US" sz="1200" b="1" spc="200" kern="0" dirty="0">
                <a:solidFill>
                  <a:srgbClr val="0E1F3D"/>
                </a:solidFill>
                <a:latin typeface="Calibri" pitchFamily="34" charset="0"/>
                <a:ea typeface="Calibri" pitchFamily="34" charset="-122"/>
                <a:cs typeface="Calibri" pitchFamily="34" charset="-120"/>
              </a:rPr>
              <a:t>DÉBRIEF</a:t>
            </a:r>
            <a:endParaRPr lang="en-US" sz="1200" dirty="0"/>
          </a:p>
        </p:txBody>
      </p:sp>
      <p:sp>
        <p:nvSpPr>
          <p:cNvPr id="38" name="Text 36"/>
          <p:cNvSpPr/>
          <p:nvPr/>
        </p:nvSpPr>
        <p:spPr>
          <a:xfrm>
            <a:off x="9814560" y="4160520"/>
            <a:ext cx="1752600" cy="1280160"/>
          </a:xfrm>
          <a:prstGeom prst="rect">
            <a:avLst/>
          </a:prstGeom>
          <a:noFill/>
          <a:ln/>
        </p:spPr>
        <p:txBody>
          <a:bodyPr wrap="square" lIns="0" tIns="0" rIns="0" bIns="0" rtlCol="0" anchor="t"/>
          <a:lstStyle/>
          <a:p>
            <a:pPr algn="ctr" indent="0" marL="0">
              <a:buNone/>
            </a:pPr>
            <a:r>
              <a:rPr lang="en-US" sz="1100" dirty="0">
                <a:solidFill>
                  <a:srgbClr val="1A2332"/>
                </a:solidFill>
                <a:latin typeface="Calibri" pitchFamily="34" charset="0"/>
                <a:ea typeface="Calibri" pitchFamily="34" charset="-122"/>
                <a:cs typeface="Calibri" pitchFamily="34" charset="-120"/>
              </a:rPr>
              <a:t>Restitution, retour d'expérience, leçons, plan d'amélioration.</a:t>
            </a:r>
            <a:endParaRPr lang="en-US" sz="11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1. POURQUOI PARLER DE GOUVERNANCE IA MAINTENANT</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2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800" b="1" dirty="0">
                <a:solidFill>
                  <a:srgbClr val="0E1F3D"/>
                </a:solidFill>
                <a:latin typeface="Calibri" pitchFamily="34" charset="0"/>
                <a:ea typeface="Calibri" pitchFamily="34" charset="-122"/>
                <a:cs typeface="Calibri" pitchFamily="34" charset="-120"/>
              </a:rPr>
              <a:t>Le saut agentique 2024-2026</a:t>
            </a:r>
            <a:endParaRPr lang="en-US" sz="38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700" i="1" dirty="0">
                <a:solidFill>
                  <a:srgbClr val="5A6573"/>
                </a:solidFill>
                <a:latin typeface="Calibri" pitchFamily="34" charset="0"/>
                <a:ea typeface="Calibri" pitchFamily="34" charset="-122"/>
                <a:cs typeface="Calibri" pitchFamily="34" charset="-120"/>
              </a:rPr>
              <a:t>D'un assistant qui répond à un agent qui décide, agit, et apprend en autonomie.</a:t>
            </a:r>
            <a:endParaRPr lang="en-US" sz="1700" dirty="0"/>
          </a:p>
        </p:txBody>
      </p:sp>
      <p:sp>
        <p:nvSpPr>
          <p:cNvPr id="10" name="Shape 8"/>
          <p:cNvSpPr/>
          <p:nvPr/>
        </p:nvSpPr>
        <p:spPr>
          <a:xfrm>
            <a:off x="548640" y="2103120"/>
            <a:ext cx="3566160" cy="3931920"/>
          </a:xfrm>
          <a:prstGeom prst="rect">
            <a:avLst/>
          </a:prstGeom>
          <a:solidFill>
            <a:srgbClr val="F2F4F7"/>
          </a:solidFill>
          <a:ln w="12700">
            <a:solidFill>
              <a:srgbClr val="FFFFFF"/>
            </a:solidFill>
            <a:prstDash val="solid"/>
          </a:ln>
          <a:effectLst>
            <a:outerShdw sx="100000" sy="100000" kx="0" ky="0" algn="bl" rotWithShape="0" blurRad="101600" dist="25400" dir="5400000">
              <a:srgbClr val="000000">
                <a:alpha val="12000"/>
              </a:srgbClr>
            </a:outerShdw>
          </a:effectLst>
        </p:spPr>
      </p:sp>
      <p:sp>
        <p:nvSpPr>
          <p:cNvPr id="11" name="Shape 9"/>
          <p:cNvSpPr/>
          <p:nvPr/>
        </p:nvSpPr>
        <p:spPr>
          <a:xfrm>
            <a:off x="548640" y="2103120"/>
            <a:ext cx="3566160" cy="228600"/>
          </a:xfrm>
          <a:prstGeom prst="rect">
            <a:avLst/>
          </a:prstGeom>
          <a:solidFill>
            <a:srgbClr val="5A6573"/>
          </a:solidFill>
          <a:ln w="12700">
            <a:solidFill>
              <a:srgbClr val="5A6573"/>
            </a:solidFill>
            <a:prstDash val="solid"/>
          </a:ln>
        </p:spPr>
      </p:sp>
      <p:sp>
        <p:nvSpPr>
          <p:cNvPr id="12" name="Text 10"/>
          <p:cNvSpPr/>
          <p:nvPr/>
        </p:nvSpPr>
        <p:spPr>
          <a:xfrm>
            <a:off x="822960" y="2514600"/>
            <a:ext cx="3017520" cy="457200"/>
          </a:xfrm>
          <a:prstGeom prst="rect">
            <a:avLst/>
          </a:prstGeom>
          <a:noFill/>
          <a:ln/>
        </p:spPr>
        <p:txBody>
          <a:bodyPr wrap="square" lIns="0" tIns="0" rIns="0" bIns="0" rtlCol="0" anchor="ctr"/>
          <a:lstStyle/>
          <a:p>
            <a:pPr indent="0" marL="0">
              <a:buNone/>
            </a:pPr>
            <a:r>
              <a:rPr lang="en-US" sz="1600" b="1" spc="400" kern="0" dirty="0">
                <a:solidFill>
                  <a:srgbClr val="5A6573"/>
                </a:solidFill>
                <a:latin typeface="Calibri" pitchFamily="34" charset="0"/>
                <a:ea typeface="Calibri" pitchFamily="34" charset="-122"/>
                <a:cs typeface="Calibri" pitchFamily="34" charset="-120"/>
              </a:rPr>
              <a:t>AVANT 2023</a:t>
            </a:r>
            <a:endParaRPr lang="en-US" sz="1600" dirty="0"/>
          </a:p>
        </p:txBody>
      </p:sp>
      <p:sp>
        <p:nvSpPr>
          <p:cNvPr id="13" name="Text 11"/>
          <p:cNvSpPr/>
          <p:nvPr/>
        </p:nvSpPr>
        <p:spPr>
          <a:xfrm>
            <a:off x="822960" y="3063240"/>
            <a:ext cx="3017520" cy="2743200"/>
          </a:xfrm>
          <a:prstGeom prst="rect">
            <a:avLst/>
          </a:prstGeom>
          <a:noFill/>
          <a:ln/>
        </p:spPr>
        <p:txBody>
          <a:bodyPr wrap="square" lIns="0" tIns="0" rIns="0" bIns="0" rtlCol="0" anchor="t"/>
          <a:lstStyle/>
          <a:p>
            <a:pPr algn="l" indent="0" marL="0">
              <a:spcAft>
                <a:spcPts val="600"/>
              </a:spcAft>
              <a:buNone/>
            </a:pPr>
            <a:r>
              <a:rPr lang="en-US" sz="1300" dirty="0">
                <a:solidFill>
                  <a:srgbClr val="1A2332"/>
                </a:solidFill>
                <a:latin typeface="Calibri" pitchFamily="34" charset="0"/>
                <a:ea typeface="Calibri" pitchFamily="34" charset="-122"/>
                <a:cs typeface="Calibri" pitchFamily="34" charset="-120"/>
              </a:rPr>
              <a:t>IA conversationnelle.</a:t>
            </a:r>
            <a:endParaRPr lang="en-US" sz="1300" dirty="0"/>
          </a:p>
          <a:p>
            <a:pPr algn="l" indent="0" marL="0">
              <a:spcAft>
                <a:spcPts val="600"/>
              </a:spcAft>
              <a:buNone/>
            </a:pPr>
            <a:r>
              <a:rPr lang="en-US" sz="1300" dirty="0">
                <a:solidFill>
                  <a:srgbClr val="1A2332"/>
                </a:solidFill>
                <a:latin typeface="Calibri" pitchFamily="34" charset="0"/>
                <a:ea typeface="Calibri" pitchFamily="34" charset="-122"/>
                <a:cs typeface="Calibri" pitchFamily="34" charset="-120"/>
              </a:rPr>
              <a:t>L'humain demande, l'IA propose, l'humain exécute.</a:t>
            </a:r>
            <a:endParaRPr lang="en-US" sz="1300" dirty="0"/>
          </a:p>
          <a:p>
            <a:pPr algn="l" indent="0" marL="0">
              <a:spcAft>
                <a:spcPts val="600"/>
              </a:spcAft>
              <a:buNone/>
            </a:pPr>
            <a:endParaRPr lang="en-US" sz="1300" dirty="0"/>
          </a:p>
          <a:p>
            <a:pPr algn="l" indent="0" marL="0">
              <a:spcAft>
                <a:spcPts val="600"/>
              </a:spcAft>
              <a:buNone/>
            </a:pPr>
            <a:r>
              <a:rPr lang="en-US" sz="1300" dirty="0">
                <a:solidFill>
                  <a:srgbClr val="1A2332"/>
                </a:solidFill>
                <a:latin typeface="Calibri" pitchFamily="34" charset="0"/>
                <a:ea typeface="Calibri" pitchFamily="34" charset="-122"/>
                <a:cs typeface="Calibri" pitchFamily="34" charset="-120"/>
              </a:rPr>
              <a:t>Traçabilité simple : 1 prompt, 1 réponse.</a:t>
            </a:r>
            <a:endParaRPr lang="en-US" sz="1300" dirty="0"/>
          </a:p>
        </p:txBody>
      </p:sp>
      <p:sp>
        <p:nvSpPr>
          <p:cNvPr id="14" name="Shape 12"/>
          <p:cNvSpPr/>
          <p:nvPr/>
        </p:nvSpPr>
        <p:spPr>
          <a:xfrm>
            <a:off x="4297680" y="2103120"/>
            <a:ext cx="3566160" cy="3931920"/>
          </a:xfrm>
          <a:prstGeom prst="rect">
            <a:avLst/>
          </a:prstGeom>
          <a:solidFill>
            <a:srgbClr val="E1ECF4"/>
          </a:solidFill>
          <a:ln w="12700">
            <a:solidFill>
              <a:srgbClr val="FFFFFF"/>
            </a:solidFill>
            <a:prstDash val="solid"/>
          </a:ln>
          <a:effectLst>
            <a:outerShdw sx="100000" sy="100000" kx="0" ky="0" algn="bl" rotWithShape="0" blurRad="101600" dist="25400" dir="5400000">
              <a:srgbClr val="000000">
                <a:alpha val="12000"/>
              </a:srgbClr>
            </a:outerShdw>
          </a:effectLst>
        </p:spPr>
      </p:sp>
      <p:sp>
        <p:nvSpPr>
          <p:cNvPr id="15" name="Shape 13"/>
          <p:cNvSpPr/>
          <p:nvPr/>
        </p:nvSpPr>
        <p:spPr>
          <a:xfrm>
            <a:off x="4297680" y="2103120"/>
            <a:ext cx="3566160" cy="228600"/>
          </a:xfrm>
          <a:prstGeom prst="rect">
            <a:avLst/>
          </a:prstGeom>
          <a:solidFill>
            <a:srgbClr val="0E1F3D"/>
          </a:solidFill>
          <a:ln w="12700">
            <a:solidFill>
              <a:srgbClr val="0E1F3D"/>
            </a:solidFill>
            <a:prstDash val="solid"/>
          </a:ln>
        </p:spPr>
      </p:sp>
      <p:sp>
        <p:nvSpPr>
          <p:cNvPr id="16" name="Text 14"/>
          <p:cNvSpPr/>
          <p:nvPr/>
        </p:nvSpPr>
        <p:spPr>
          <a:xfrm>
            <a:off x="4572000" y="2514600"/>
            <a:ext cx="3017520" cy="457200"/>
          </a:xfrm>
          <a:prstGeom prst="rect">
            <a:avLst/>
          </a:prstGeom>
          <a:noFill/>
          <a:ln/>
        </p:spPr>
        <p:txBody>
          <a:bodyPr wrap="square" lIns="0" tIns="0" rIns="0" bIns="0" rtlCol="0" anchor="ctr"/>
          <a:lstStyle/>
          <a:p>
            <a:pPr indent="0" marL="0">
              <a:buNone/>
            </a:pPr>
            <a:r>
              <a:rPr lang="en-US" sz="1600" b="1" spc="400" kern="0" dirty="0">
                <a:solidFill>
                  <a:srgbClr val="0E1F3D"/>
                </a:solidFill>
                <a:latin typeface="Calibri" pitchFamily="34" charset="0"/>
                <a:ea typeface="Calibri" pitchFamily="34" charset="-122"/>
                <a:cs typeface="Calibri" pitchFamily="34" charset="-120"/>
              </a:rPr>
              <a:t>2024-2025</a:t>
            </a:r>
            <a:endParaRPr lang="en-US" sz="1600" dirty="0"/>
          </a:p>
        </p:txBody>
      </p:sp>
      <p:sp>
        <p:nvSpPr>
          <p:cNvPr id="17" name="Text 15"/>
          <p:cNvSpPr/>
          <p:nvPr/>
        </p:nvSpPr>
        <p:spPr>
          <a:xfrm>
            <a:off x="4572000" y="3063240"/>
            <a:ext cx="3017520" cy="2743200"/>
          </a:xfrm>
          <a:prstGeom prst="rect">
            <a:avLst/>
          </a:prstGeom>
          <a:noFill/>
          <a:ln/>
        </p:spPr>
        <p:txBody>
          <a:bodyPr wrap="square" lIns="0" tIns="0" rIns="0" bIns="0" rtlCol="0" anchor="t"/>
          <a:lstStyle/>
          <a:p>
            <a:pPr algn="l" indent="0" marL="0">
              <a:spcAft>
                <a:spcPts val="600"/>
              </a:spcAft>
              <a:buNone/>
            </a:pPr>
            <a:r>
              <a:rPr lang="en-US" sz="1300" dirty="0">
                <a:solidFill>
                  <a:srgbClr val="1A2332"/>
                </a:solidFill>
                <a:latin typeface="Calibri" pitchFamily="34" charset="0"/>
                <a:ea typeface="Calibri" pitchFamily="34" charset="-122"/>
                <a:cs typeface="Calibri" pitchFamily="34" charset="-120"/>
              </a:rPr>
              <a:t>Agents en mode co-pilote.</a:t>
            </a:r>
            <a:endParaRPr lang="en-US" sz="1300" dirty="0"/>
          </a:p>
          <a:p>
            <a:pPr algn="l" indent="0" marL="0">
              <a:spcAft>
                <a:spcPts val="600"/>
              </a:spcAft>
              <a:buNone/>
            </a:pPr>
            <a:r>
              <a:rPr lang="en-US" sz="1300" dirty="0">
                <a:solidFill>
                  <a:srgbClr val="1A2332"/>
                </a:solidFill>
                <a:latin typeface="Calibri" pitchFamily="34" charset="0"/>
                <a:ea typeface="Calibri" pitchFamily="34" charset="-122"/>
                <a:cs typeface="Calibri" pitchFamily="34" charset="-120"/>
              </a:rPr>
              <a:t>L'IA suggère, l'humain valide.</a:t>
            </a:r>
            <a:endParaRPr lang="en-US" sz="1300" dirty="0"/>
          </a:p>
          <a:p>
            <a:pPr algn="l" indent="0" marL="0">
              <a:spcAft>
                <a:spcPts val="600"/>
              </a:spcAft>
              <a:buNone/>
            </a:pPr>
            <a:endParaRPr lang="en-US" sz="1300" dirty="0"/>
          </a:p>
          <a:p>
            <a:pPr algn="l" indent="0" marL="0">
              <a:spcAft>
                <a:spcPts val="600"/>
              </a:spcAft>
              <a:buNone/>
            </a:pPr>
            <a:r>
              <a:rPr lang="en-US" sz="1300" dirty="0">
                <a:solidFill>
                  <a:srgbClr val="1A2332"/>
                </a:solidFill>
                <a:latin typeface="Calibri" pitchFamily="34" charset="0"/>
                <a:ea typeface="Calibri" pitchFamily="34" charset="-122"/>
                <a:cs typeface="Calibri" pitchFamily="34" charset="-120"/>
              </a:rPr>
              <a:t>Montée des outils 'AI agents' : Claude, ChatGPT, Gemini, Mistral, Copilot.</a:t>
            </a:r>
            <a:endParaRPr lang="en-US" sz="1300" dirty="0"/>
          </a:p>
        </p:txBody>
      </p:sp>
      <p:sp>
        <p:nvSpPr>
          <p:cNvPr id="18" name="Shape 16"/>
          <p:cNvSpPr/>
          <p:nvPr/>
        </p:nvSpPr>
        <p:spPr>
          <a:xfrm>
            <a:off x="8046720" y="2103120"/>
            <a:ext cx="3566160" cy="3931920"/>
          </a:xfrm>
          <a:prstGeom prst="rect">
            <a:avLst/>
          </a:prstGeom>
          <a:solidFill>
            <a:srgbClr val="E0F4F8"/>
          </a:solidFill>
          <a:ln w="12700">
            <a:solidFill>
              <a:srgbClr val="FFFFFF"/>
            </a:solidFill>
            <a:prstDash val="solid"/>
          </a:ln>
          <a:effectLst>
            <a:outerShdw sx="100000" sy="100000" kx="0" ky="0" algn="bl" rotWithShape="0" blurRad="101600" dist="25400" dir="5400000">
              <a:srgbClr val="000000">
                <a:alpha val="12000"/>
              </a:srgbClr>
            </a:outerShdw>
          </a:effectLst>
        </p:spPr>
      </p:sp>
      <p:sp>
        <p:nvSpPr>
          <p:cNvPr id="19" name="Shape 17"/>
          <p:cNvSpPr/>
          <p:nvPr/>
        </p:nvSpPr>
        <p:spPr>
          <a:xfrm>
            <a:off x="8046720" y="2103120"/>
            <a:ext cx="3566160" cy="228600"/>
          </a:xfrm>
          <a:prstGeom prst="rect">
            <a:avLst/>
          </a:prstGeom>
          <a:solidFill>
            <a:srgbClr val="0096AA"/>
          </a:solidFill>
          <a:ln w="12700">
            <a:solidFill>
              <a:srgbClr val="0096AA"/>
            </a:solidFill>
            <a:prstDash val="solid"/>
          </a:ln>
        </p:spPr>
      </p:sp>
      <p:sp>
        <p:nvSpPr>
          <p:cNvPr id="20" name="Text 18"/>
          <p:cNvSpPr/>
          <p:nvPr/>
        </p:nvSpPr>
        <p:spPr>
          <a:xfrm>
            <a:off x="8321040" y="2514600"/>
            <a:ext cx="3017520" cy="457200"/>
          </a:xfrm>
          <a:prstGeom prst="rect">
            <a:avLst/>
          </a:prstGeom>
          <a:noFill/>
          <a:ln/>
        </p:spPr>
        <p:txBody>
          <a:bodyPr wrap="square" lIns="0" tIns="0" rIns="0" bIns="0" rtlCol="0" anchor="ctr"/>
          <a:lstStyle/>
          <a:p>
            <a:pPr indent="0" marL="0">
              <a:buNone/>
            </a:pPr>
            <a:r>
              <a:rPr lang="en-US" sz="1600" b="1" spc="400" kern="0" dirty="0">
                <a:solidFill>
                  <a:srgbClr val="0096AA"/>
                </a:solidFill>
                <a:latin typeface="Calibri" pitchFamily="34" charset="0"/>
                <a:ea typeface="Calibri" pitchFamily="34" charset="-122"/>
                <a:cs typeface="Calibri" pitchFamily="34" charset="-120"/>
              </a:rPr>
              <a:t>2026 →</a:t>
            </a:r>
            <a:endParaRPr lang="en-US" sz="1600" dirty="0"/>
          </a:p>
        </p:txBody>
      </p:sp>
      <p:sp>
        <p:nvSpPr>
          <p:cNvPr id="21" name="Text 19"/>
          <p:cNvSpPr/>
          <p:nvPr/>
        </p:nvSpPr>
        <p:spPr>
          <a:xfrm>
            <a:off x="8321040" y="3063240"/>
            <a:ext cx="3017520" cy="2743200"/>
          </a:xfrm>
          <a:prstGeom prst="rect">
            <a:avLst/>
          </a:prstGeom>
          <a:noFill/>
          <a:ln/>
        </p:spPr>
        <p:txBody>
          <a:bodyPr wrap="square" lIns="0" tIns="0" rIns="0" bIns="0" rtlCol="0" anchor="t"/>
          <a:lstStyle/>
          <a:p>
            <a:pPr algn="l" indent="0" marL="0">
              <a:spcAft>
                <a:spcPts val="600"/>
              </a:spcAft>
              <a:buNone/>
            </a:pPr>
            <a:r>
              <a:rPr lang="en-US" sz="1300" dirty="0">
                <a:solidFill>
                  <a:srgbClr val="1A2332"/>
                </a:solidFill>
                <a:latin typeface="Calibri" pitchFamily="34" charset="0"/>
                <a:ea typeface="Calibri" pitchFamily="34" charset="-122"/>
                <a:cs typeface="Calibri" pitchFamily="34" charset="-120"/>
              </a:rPr>
              <a:t>Agents en autonomie déléguée.</a:t>
            </a:r>
            <a:endParaRPr lang="en-US" sz="1300" dirty="0"/>
          </a:p>
          <a:p>
            <a:pPr algn="l" indent="0" marL="0">
              <a:spcAft>
                <a:spcPts val="600"/>
              </a:spcAft>
              <a:buNone/>
            </a:pPr>
            <a:r>
              <a:rPr lang="en-US" sz="1300" dirty="0">
                <a:solidFill>
                  <a:srgbClr val="1A2332"/>
                </a:solidFill>
                <a:latin typeface="Calibri" pitchFamily="34" charset="0"/>
                <a:ea typeface="Calibri" pitchFamily="34" charset="-122"/>
                <a:cs typeface="Calibri" pitchFamily="34" charset="-120"/>
              </a:rPr>
              <a:t>L'IA décide et agit dans un périmètre défini, l'humain supervise.</a:t>
            </a:r>
            <a:endParaRPr lang="en-US" sz="1300" dirty="0"/>
          </a:p>
          <a:p>
            <a:pPr algn="l" indent="0" marL="0">
              <a:spcAft>
                <a:spcPts val="600"/>
              </a:spcAft>
              <a:buNone/>
            </a:pPr>
            <a:endParaRPr lang="en-US" sz="1300" dirty="0"/>
          </a:p>
          <a:p>
            <a:pPr algn="l" indent="0" marL="0">
              <a:spcAft>
                <a:spcPts val="600"/>
              </a:spcAft>
              <a:buNone/>
            </a:pPr>
            <a:r>
              <a:rPr lang="en-US" sz="1300" dirty="0">
                <a:solidFill>
                  <a:srgbClr val="1A2332"/>
                </a:solidFill>
                <a:latin typeface="Calibri" pitchFamily="34" charset="0"/>
                <a:ea typeface="Calibri" pitchFamily="34" charset="-122"/>
                <a:cs typeface="Calibri" pitchFamily="34" charset="-120"/>
              </a:rPr>
              <a:t>Nouveau besoin : gouverner ce qu'on ne fait plus soi-même.</a:t>
            </a:r>
            <a:endParaRPr lang="en-US" sz="13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3. LE CADRE ACF</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20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La Constitution Agentique (ACF-03)</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Le contrat de gouvernance qu'on signe avant de déployer un agent.</a:t>
            </a:r>
            <a:endParaRPr lang="en-US" sz="1600" dirty="0"/>
          </a:p>
        </p:txBody>
      </p:sp>
      <p:sp>
        <p:nvSpPr>
          <p:cNvPr id="10" name="Shape 8"/>
          <p:cNvSpPr/>
          <p:nvPr/>
        </p:nvSpPr>
        <p:spPr>
          <a:xfrm>
            <a:off x="914400" y="2194560"/>
            <a:ext cx="4572000" cy="3840480"/>
          </a:xfrm>
          <a:prstGeom prst="rect">
            <a:avLst/>
          </a:prstGeom>
          <a:solidFill>
            <a:srgbClr val="FFFFFF"/>
          </a:solidFill>
          <a:ln w="12700">
            <a:solidFill>
              <a:srgbClr val="0E1F3D"/>
            </a:solidFill>
            <a:prstDash val="solid"/>
          </a:ln>
          <a:effectLst>
            <a:outerShdw sx="100000" sy="100000" kx="0" ky="0" algn="bl" rotWithShape="0" blurRad="101600" dist="25400" dir="5400000">
              <a:srgbClr val="000000">
                <a:alpha val="12000"/>
              </a:srgbClr>
            </a:outerShdw>
          </a:effectLst>
        </p:spPr>
      </p:sp>
      <p:sp>
        <p:nvSpPr>
          <p:cNvPr id="11" name="Shape 9"/>
          <p:cNvSpPr/>
          <p:nvPr/>
        </p:nvSpPr>
        <p:spPr>
          <a:xfrm>
            <a:off x="914400" y="2194560"/>
            <a:ext cx="4572000" cy="548640"/>
          </a:xfrm>
          <a:prstGeom prst="rect">
            <a:avLst/>
          </a:prstGeom>
          <a:solidFill>
            <a:srgbClr val="0E1F3D"/>
          </a:solidFill>
          <a:ln w="12700">
            <a:solidFill>
              <a:srgbClr val="0E1F3D"/>
            </a:solidFill>
            <a:prstDash val="solid"/>
          </a:ln>
        </p:spPr>
      </p:sp>
      <p:sp>
        <p:nvSpPr>
          <p:cNvPr id="12" name="Text 10"/>
          <p:cNvSpPr/>
          <p:nvPr/>
        </p:nvSpPr>
        <p:spPr>
          <a:xfrm>
            <a:off x="1097280" y="2286000"/>
            <a:ext cx="4206240" cy="365760"/>
          </a:xfrm>
          <a:prstGeom prst="rect">
            <a:avLst/>
          </a:prstGeom>
          <a:noFill/>
          <a:ln/>
        </p:spPr>
        <p:txBody>
          <a:bodyPr wrap="square" lIns="0" tIns="0" rIns="0" bIns="0" rtlCol="0" anchor="ctr"/>
          <a:lstStyle/>
          <a:p>
            <a:pPr indent="0" marL="0">
              <a:buNone/>
            </a:pPr>
            <a:r>
              <a:rPr lang="en-US" sz="1300" b="1" spc="300" kern="0" dirty="0">
                <a:solidFill>
                  <a:srgbClr val="FFFFFF"/>
                </a:solidFill>
                <a:latin typeface="Calibri" pitchFamily="34" charset="0"/>
                <a:ea typeface="Calibri" pitchFamily="34" charset="-122"/>
                <a:cs typeface="Calibri" pitchFamily="34" charset="-120"/>
              </a:rPr>
              <a:t>CONSTITUTION AGENTIQUE</a:t>
            </a:r>
            <a:endParaRPr lang="en-US" sz="1300" dirty="0"/>
          </a:p>
        </p:txBody>
      </p:sp>
      <p:sp>
        <p:nvSpPr>
          <p:cNvPr id="13" name="Shape 11"/>
          <p:cNvSpPr/>
          <p:nvPr/>
        </p:nvSpPr>
        <p:spPr>
          <a:xfrm>
            <a:off x="1097280" y="2926080"/>
            <a:ext cx="164592" cy="164592"/>
          </a:xfrm>
          <a:prstGeom prst="ellipse">
            <a:avLst/>
          </a:prstGeom>
          <a:solidFill>
            <a:srgbClr val="00B8D4"/>
          </a:solidFill>
          <a:ln w="12700">
            <a:solidFill>
              <a:srgbClr val="00B8D4"/>
            </a:solidFill>
            <a:prstDash val="solid"/>
          </a:ln>
        </p:spPr>
      </p:sp>
      <p:sp>
        <p:nvSpPr>
          <p:cNvPr id="14" name="Text 12"/>
          <p:cNvSpPr/>
          <p:nvPr/>
        </p:nvSpPr>
        <p:spPr>
          <a:xfrm>
            <a:off x="1371600" y="2834640"/>
            <a:ext cx="4023360" cy="274320"/>
          </a:xfrm>
          <a:prstGeom prst="rect">
            <a:avLst/>
          </a:prstGeom>
          <a:noFill/>
          <a:ln/>
        </p:spPr>
        <p:txBody>
          <a:bodyPr wrap="square" lIns="0" tIns="0" rIns="0" bIns="0" rtlCol="0" anchor="ctr"/>
          <a:lstStyle/>
          <a:p>
            <a:pPr indent="0" marL="0">
              <a:buNone/>
            </a:pPr>
            <a:r>
              <a:rPr lang="en-US" sz="1200" dirty="0">
                <a:solidFill>
                  <a:srgbClr val="1A2332"/>
                </a:solidFill>
                <a:latin typeface="Calibri" pitchFamily="34" charset="0"/>
                <a:ea typeface="Calibri" pitchFamily="34" charset="-122"/>
                <a:cs typeface="Calibri" pitchFamily="34" charset="-120"/>
              </a:rPr>
              <a:t>Identité de l'agent</a:t>
            </a:r>
            <a:endParaRPr lang="en-US" sz="1200" dirty="0"/>
          </a:p>
        </p:txBody>
      </p:sp>
      <p:sp>
        <p:nvSpPr>
          <p:cNvPr id="15" name="Shape 13"/>
          <p:cNvSpPr/>
          <p:nvPr/>
        </p:nvSpPr>
        <p:spPr>
          <a:xfrm>
            <a:off x="1097280" y="3291840"/>
            <a:ext cx="164592" cy="164592"/>
          </a:xfrm>
          <a:prstGeom prst="ellipse">
            <a:avLst/>
          </a:prstGeom>
          <a:solidFill>
            <a:srgbClr val="00B8D4"/>
          </a:solidFill>
          <a:ln w="12700">
            <a:solidFill>
              <a:srgbClr val="00B8D4"/>
            </a:solidFill>
            <a:prstDash val="solid"/>
          </a:ln>
        </p:spPr>
      </p:sp>
      <p:sp>
        <p:nvSpPr>
          <p:cNvPr id="16" name="Text 14"/>
          <p:cNvSpPr/>
          <p:nvPr/>
        </p:nvSpPr>
        <p:spPr>
          <a:xfrm>
            <a:off x="1371600" y="3200400"/>
            <a:ext cx="4023360" cy="274320"/>
          </a:xfrm>
          <a:prstGeom prst="rect">
            <a:avLst/>
          </a:prstGeom>
          <a:noFill/>
          <a:ln/>
        </p:spPr>
        <p:txBody>
          <a:bodyPr wrap="square" lIns="0" tIns="0" rIns="0" bIns="0" rtlCol="0" anchor="ctr"/>
          <a:lstStyle/>
          <a:p>
            <a:pPr indent="0" marL="0">
              <a:buNone/>
            </a:pPr>
            <a:r>
              <a:rPr lang="en-US" sz="1200" dirty="0">
                <a:solidFill>
                  <a:srgbClr val="1A2332"/>
                </a:solidFill>
                <a:latin typeface="Calibri" pitchFamily="34" charset="0"/>
                <a:ea typeface="Calibri" pitchFamily="34" charset="-122"/>
                <a:cs typeface="Calibri" pitchFamily="34" charset="-120"/>
              </a:rPr>
              <a:t>Mission &amp; objectifs</a:t>
            </a:r>
            <a:endParaRPr lang="en-US" sz="1200" dirty="0"/>
          </a:p>
        </p:txBody>
      </p:sp>
      <p:sp>
        <p:nvSpPr>
          <p:cNvPr id="17" name="Shape 15"/>
          <p:cNvSpPr/>
          <p:nvPr/>
        </p:nvSpPr>
        <p:spPr>
          <a:xfrm>
            <a:off x="1097280" y="3657600"/>
            <a:ext cx="164592" cy="164592"/>
          </a:xfrm>
          <a:prstGeom prst="ellipse">
            <a:avLst/>
          </a:prstGeom>
          <a:solidFill>
            <a:srgbClr val="00B8D4"/>
          </a:solidFill>
          <a:ln w="12700">
            <a:solidFill>
              <a:srgbClr val="00B8D4"/>
            </a:solidFill>
            <a:prstDash val="solid"/>
          </a:ln>
        </p:spPr>
      </p:sp>
      <p:sp>
        <p:nvSpPr>
          <p:cNvPr id="18" name="Text 16"/>
          <p:cNvSpPr/>
          <p:nvPr/>
        </p:nvSpPr>
        <p:spPr>
          <a:xfrm>
            <a:off x="1371600" y="3566160"/>
            <a:ext cx="4023360" cy="274320"/>
          </a:xfrm>
          <a:prstGeom prst="rect">
            <a:avLst/>
          </a:prstGeom>
          <a:noFill/>
          <a:ln/>
        </p:spPr>
        <p:txBody>
          <a:bodyPr wrap="square" lIns="0" tIns="0" rIns="0" bIns="0" rtlCol="0" anchor="ctr"/>
          <a:lstStyle/>
          <a:p>
            <a:pPr indent="0" marL="0">
              <a:buNone/>
            </a:pPr>
            <a:r>
              <a:rPr lang="en-US" sz="1200" dirty="0">
                <a:solidFill>
                  <a:srgbClr val="1A2332"/>
                </a:solidFill>
                <a:latin typeface="Calibri" pitchFamily="34" charset="0"/>
                <a:ea typeface="Calibri" pitchFamily="34" charset="-122"/>
                <a:cs typeface="Calibri" pitchFamily="34" charset="-120"/>
              </a:rPr>
              <a:t>Principes fondamentaux non négociables</a:t>
            </a:r>
            <a:endParaRPr lang="en-US" sz="1200" dirty="0"/>
          </a:p>
        </p:txBody>
      </p:sp>
      <p:sp>
        <p:nvSpPr>
          <p:cNvPr id="19" name="Shape 17"/>
          <p:cNvSpPr/>
          <p:nvPr/>
        </p:nvSpPr>
        <p:spPr>
          <a:xfrm>
            <a:off x="1097280" y="4023360"/>
            <a:ext cx="164592" cy="164592"/>
          </a:xfrm>
          <a:prstGeom prst="ellipse">
            <a:avLst/>
          </a:prstGeom>
          <a:solidFill>
            <a:srgbClr val="00B8D4"/>
          </a:solidFill>
          <a:ln w="12700">
            <a:solidFill>
              <a:srgbClr val="00B8D4"/>
            </a:solidFill>
            <a:prstDash val="solid"/>
          </a:ln>
        </p:spPr>
      </p:sp>
      <p:sp>
        <p:nvSpPr>
          <p:cNvPr id="20" name="Text 18"/>
          <p:cNvSpPr/>
          <p:nvPr/>
        </p:nvSpPr>
        <p:spPr>
          <a:xfrm>
            <a:off x="1371600" y="3931920"/>
            <a:ext cx="4023360" cy="274320"/>
          </a:xfrm>
          <a:prstGeom prst="rect">
            <a:avLst/>
          </a:prstGeom>
          <a:noFill/>
          <a:ln/>
        </p:spPr>
        <p:txBody>
          <a:bodyPr wrap="square" lIns="0" tIns="0" rIns="0" bIns="0" rtlCol="0" anchor="ctr"/>
          <a:lstStyle/>
          <a:p>
            <a:pPr indent="0" marL="0">
              <a:buNone/>
            </a:pPr>
            <a:r>
              <a:rPr lang="en-US" sz="1200" dirty="0">
                <a:solidFill>
                  <a:srgbClr val="1A2332"/>
                </a:solidFill>
                <a:latin typeface="Calibri" pitchFamily="34" charset="0"/>
                <a:ea typeface="Calibri" pitchFamily="34" charset="-122"/>
                <a:cs typeface="Calibri" pitchFamily="34" charset="-120"/>
              </a:rPr>
              <a:t>Zones interdites (absolues)</a:t>
            </a:r>
            <a:endParaRPr lang="en-US" sz="1200" dirty="0"/>
          </a:p>
        </p:txBody>
      </p:sp>
      <p:sp>
        <p:nvSpPr>
          <p:cNvPr id="21" name="Shape 19"/>
          <p:cNvSpPr/>
          <p:nvPr/>
        </p:nvSpPr>
        <p:spPr>
          <a:xfrm>
            <a:off x="1097280" y="4389120"/>
            <a:ext cx="164592" cy="164592"/>
          </a:xfrm>
          <a:prstGeom prst="ellipse">
            <a:avLst/>
          </a:prstGeom>
          <a:solidFill>
            <a:srgbClr val="00B8D4"/>
          </a:solidFill>
          <a:ln w="12700">
            <a:solidFill>
              <a:srgbClr val="00B8D4"/>
            </a:solidFill>
            <a:prstDash val="solid"/>
          </a:ln>
        </p:spPr>
      </p:sp>
      <p:sp>
        <p:nvSpPr>
          <p:cNvPr id="22" name="Text 20"/>
          <p:cNvSpPr/>
          <p:nvPr/>
        </p:nvSpPr>
        <p:spPr>
          <a:xfrm>
            <a:off x="1371600" y="4297680"/>
            <a:ext cx="4023360" cy="274320"/>
          </a:xfrm>
          <a:prstGeom prst="rect">
            <a:avLst/>
          </a:prstGeom>
          <a:noFill/>
          <a:ln/>
        </p:spPr>
        <p:txBody>
          <a:bodyPr wrap="square" lIns="0" tIns="0" rIns="0" bIns="0" rtlCol="0" anchor="ctr"/>
          <a:lstStyle/>
          <a:p>
            <a:pPr indent="0" marL="0">
              <a:buNone/>
            </a:pPr>
            <a:r>
              <a:rPr lang="en-US" sz="1200" dirty="0">
                <a:solidFill>
                  <a:srgbClr val="1A2332"/>
                </a:solidFill>
                <a:latin typeface="Calibri" pitchFamily="34" charset="0"/>
                <a:ea typeface="Calibri" pitchFamily="34" charset="-122"/>
                <a:cs typeface="Calibri" pitchFamily="34" charset="-120"/>
              </a:rPr>
              <a:t>Périmètre d'autonomie</a:t>
            </a:r>
            <a:endParaRPr lang="en-US" sz="1200" dirty="0"/>
          </a:p>
        </p:txBody>
      </p:sp>
      <p:sp>
        <p:nvSpPr>
          <p:cNvPr id="23" name="Shape 21"/>
          <p:cNvSpPr/>
          <p:nvPr/>
        </p:nvSpPr>
        <p:spPr>
          <a:xfrm>
            <a:off x="1097280" y="4754880"/>
            <a:ext cx="164592" cy="164592"/>
          </a:xfrm>
          <a:prstGeom prst="ellipse">
            <a:avLst/>
          </a:prstGeom>
          <a:solidFill>
            <a:srgbClr val="00B8D4"/>
          </a:solidFill>
          <a:ln w="12700">
            <a:solidFill>
              <a:srgbClr val="00B8D4"/>
            </a:solidFill>
            <a:prstDash val="solid"/>
          </a:ln>
        </p:spPr>
      </p:sp>
      <p:sp>
        <p:nvSpPr>
          <p:cNvPr id="24" name="Text 22"/>
          <p:cNvSpPr/>
          <p:nvPr/>
        </p:nvSpPr>
        <p:spPr>
          <a:xfrm>
            <a:off x="1371600" y="4663440"/>
            <a:ext cx="4023360" cy="274320"/>
          </a:xfrm>
          <a:prstGeom prst="rect">
            <a:avLst/>
          </a:prstGeom>
          <a:noFill/>
          <a:ln/>
        </p:spPr>
        <p:txBody>
          <a:bodyPr wrap="square" lIns="0" tIns="0" rIns="0" bIns="0" rtlCol="0" anchor="ctr"/>
          <a:lstStyle/>
          <a:p>
            <a:pPr indent="0" marL="0">
              <a:buNone/>
            </a:pPr>
            <a:r>
              <a:rPr lang="en-US" sz="1200" dirty="0">
                <a:solidFill>
                  <a:srgbClr val="1A2332"/>
                </a:solidFill>
                <a:latin typeface="Calibri" pitchFamily="34" charset="0"/>
                <a:ea typeface="Calibri" pitchFamily="34" charset="-122"/>
                <a:cs typeface="Calibri" pitchFamily="34" charset="-120"/>
              </a:rPr>
              <a:t>Garde-fous &amp; seuils d'escalade</a:t>
            </a:r>
            <a:endParaRPr lang="en-US" sz="1200" dirty="0"/>
          </a:p>
        </p:txBody>
      </p:sp>
      <p:sp>
        <p:nvSpPr>
          <p:cNvPr id="25" name="Shape 23"/>
          <p:cNvSpPr/>
          <p:nvPr/>
        </p:nvSpPr>
        <p:spPr>
          <a:xfrm>
            <a:off x="1097280" y="5120640"/>
            <a:ext cx="164592" cy="164592"/>
          </a:xfrm>
          <a:prstGeom prst="ellipse">
            <a:avLst/>
          </a:prstGeom>
          <a:solidFill>
            <a:srgbClr val="00B8D4"/>
          </a:solidFill>
          <a:ln w="12700">
            <a:solidFill>
              <a:srgbClr val="00B8D4"/>
            </a:solidFill>
            <a:prstDash val="solid"/>
          </a:ln>
        </p:spPr>
      </p:sp>
      <p:sp>
        <p:nvSpPr>
          <p:cNvPr id="26" name="Text 24"/>
          <p:cNvSpPr/>
          <p:nvPr/>
        </p:nvSpPr>
        <p:spPr>
          <a:xfrm>
            <a:off x="1371600" y="5029200"/>
            <a:ext cx="4023360" cy="274320"/>
          </a:xfrm>
          <a:prstGeom prst="rect">
            <a:avLst/>
          </a:prstGeom>
          <a:noFill/>
          <a:ln/>
        </p:spPr>
        <p:txBody>
          <a:bodyPr wrap="square" lIns="0" tIns="0" rIns="0" bIns="0" rtlCol="0" anchor="ctr"/>
          <a:lstStyle/>
          <a:p>
            <a:pPr indent="0" marL="0">
              <a:buNone/>
            </a:pPr>
            <a:r>
              <a:rPr lang="en-US" sz="1200" dirty="0">
                <a:solidFill>
                  <a:srgbClr val="1A2332"/>
                </a:solidFill>
                <a:latin typeface="Calibri" pitchFamily="34" charset="0"/>
                <a:ea typeface="Calibri" pitchFamily="34" charset="-122"/>
                <a:cs typeface="Calibri" pitchFamily="34" charset="-120"/>
              </a:rPr>
              <a:t>Responsabilités humaines</a:t>
            </a:r>
            <a:endParaRPr lang="en-US" sz="1200" dirty="0"/>
          </a:p>
        </p:txBody>
      </p:sp>
      <p:sp>
        <p:nvSpPr>
          <p:cNvPr id="27" name="Shape 25"/>
          <p:cNvSpPr/>
          <p:nvPr/>
        </p:nvSpPr>
        <p:spPr>
          <a:xfrm>
            <a:off x="1097280" y="5486400"/>
            <a:ext cx="164592" cy="164592"/>
          </a:xfrm>
          <a:prstGeom prst="ellipse">
            <a:avLst/>
          </a:prstGeom>
          <a:solidFill>
            <a:srgbClr val="00B8D4"/>
          </a:solidFill>
          <a:ln w="12700">
            <a:solidFill>
              <a:srgbClr val="00B8D4"/>
            </a:solidFill>
            <a:prstDash val="solid"/>
          </a:ln>
        </p:spPr>
      </p:sp>
      <p:sp>
        <p:nvSpPr>
          <p:cNvPr id="28" name="Text 26"/>
          <p:cNvSpPr/>
          <p:nvPr/>
        </p:nvSpPr>
        <p:spPr>
          <a:xfrm>
            <a:off x="1371600" y="5394960"/>
            <a:ext cx="4023360" cy="274320"/>
          </a:xfrm>
          <a:prstGeom prst="rect">
            <a:avLst/>
          </a:prstGeom>
          <a:noFill/>
          <a:ln/>
        </p:spPr>
        <p:txBody>
          <a:bodyPr wrap="square" lIns="0" tIns="0" rIns="0" bIns="0" rtlCol="0" anchor="ctr"/>
          <a:lstStyle/>
          <a:p>
            <a:pPr indent="0" marL="0">
              <a:buNone/>
            </a:pPr>
            <a:r>
              <a:rPr lang="en-US" sz="1200" dirty="0">
                <a:solidFill>
                  <a:srgbClr val="1A2332"/>
                </a:solidFill>
                <a:latin typeface="Calibri" pitchFamily="34" charset="0"/>
                <a:ea typeface="Calibri" pitchFamily="34" charset="-122"/>
                <a:cs typeface="Calibri" pitchFamily="34" charset="-120"/>
              </a:rPr>
              <a:t>Validation officielle (4 signatures)</a:t>
            </a:r>
            <a:endParaRPr lang="en-US" sz="1200" dirty="0"/>
          </a:p>
        </p:txBody>
      </p:sp>
      <p:sp>
        <p:nvSpPr>
          <p:cNvPr id="29" name="Text 27"/>
          <p:cNvSpPr/>
          <p:nvPr/>
        </p:nvSpPr>
        <p:spPr>
          <a:xfrm>
            <a:off x="6400800" y="2286000"/>
            <a:ext cx="5029200" cy="365760"/>
          </a:xfrm>
          <a:prstGeom prst="rect">
            <a:avLst/>
          </a:prstGeom>
          <a:noFill/>
          <a:ln/>
        </p:spPr>
        <p:txBody>
          <a:bodyPr wrap="square" lIns="0" tIns="0" rIns="0" bIns="0" rtlCol="0" anchor="ctr"/>
          <a:lstStyle/>
          <a:p>
            <a:pPr indent="0" marL="0">
              <a:buNone/>
            </a:pPr>
            <a:r>
              <a:rPr lang="en-US" sz="1400" b="1" spc="400" kern="0" dirty="0">
                <a:solidFill>
                  <a:srgbClr val="0E1F3D"/>
                </a:solidFill>
                <a:latin typeface="Calibri" pitchFamily="34" charset="0"/>
                <a:ea typeface="Calibri" pitchFamily="34" charset="-122"/>
                <a:cs typeface="Calibri" pitchFamily="34" charset="-120"/>
              </a:rPr>
              <a:t>POURQUOI</a:t>
            </a:r>
            <a:endParaRPr lang="en-US" sz="1400" dirty="0"/>
          </a:p>
        </p:txBody>
      </p:sp>
      <p:sp>
        <p:nvSpPr>
          <p:cNvPr id="30" name="Text 28"/>
          <p:cNvSpPr/>
          <p:nvPr/>
        </p:nvSpPr>
        <p:spPr>
          <a:xfrm>
            <a:off x="6400800" y="2697480"/>
            <a:ext cx="5029200" cy="731520"/>
          </a:xfrm>
          <a:prstGeom prst="rect">
            <a:avLst/>
          </a:prstGeom>
          <a:noFill/>
          <a:ln/>
        </p:spPr>
        <p:txBody>
          <a:bodyPr wrap="square" lIns="0" tIns="0" rIns="0" bIns="0" rtlCol="0" anchor="ctr"/>
          <a:lstStyle/>
          <a:p>
            <a:pPr indent="0" marL="0">
              <a:buNone/>
            </a:pPr>
            <a:r>
              <a:rPr lang="en-US" sz="1400" i="1" dirty="0">
                <a:solidFill>
                  <a:srgbClr val="1A2332"/>
                </a:solidFill>
                <a:latin typeface="Calibri" pitchFamily="34" charset="0"/>
                <a:ea typeface="Calibri" pitchFamily="34" charset="-122"/>
                <a:cs typeface="Calibri" pitchFamily="34" charset="-120"/>
              </a:rPr>
              <a:t>Sans Constitution, on déploie un agent sans contrat — comme on embaucherait un cadre sans fiche de poste.</a:t>
            </a:r>
            <a:endParaRPr lang="en-US" sz="1400" dirty="0"/>
          </a:p>
        </p:txBody>
      </p:sp>
      <p:sp>
        <p:nvSpPr>
          <p:cNvPr id="31" name="Text 29"/>
          <p:cNvSpPr/>
          <p:nvPr/>
        </p:nvSpPr>
        <p:spPr>
          <a:xfrm>
            <a:off x="6400800" y="3611880"/>
            <a:ext cx="5029200" cy="365760"/>
          </a:xfrm>
          <a:prstGeom prst="rect">
            <a:avLst/>
          </a:prstGeom>
          <a:noFill/>
          <a:ln/>
        </p:spPr>
        <p:txBody>
          <a:bodyPr wrap="square" lIns="0" tIns="0" rIns="0" bIns="0" rtlCol="0" anchor="ctr"/>
          <a:lstStyle/>
          <a:p>
            <a:pPr indent="0" marL="0">
              <a:buNone/>
            </a:pPr>
            <a:r>
              <a:rPr lang="en-US" sz="1400" b="1" spc="400" kern="0" dirty="0">
                <a:solidFill>
                  <a:srgbClr val="0E1F3D"/>
                </a:solidFill>
                <a:latin typeface="Calibri" pitchFamily="34" charset="0"/>
                <a:ea typeface="Calibri" pitchFamily="34" charset="-122"/>
                <a:cs typeface="Calibri" pitchFamily="34" charset="-120"/>
              </a:rPr>
              <a:t>CE QU'ELLE PROTÈGE</a:t>
            </a:r>
            <a:endParaRPr lang="en-US" sz="1400" dirty="0"/>
          </a:p>
        </p:txBody>
      </p:sp>
      <p:sp>
        <p:nvSpPr>
          <p:cNvPr id="32" name="Text 30"/>
          <p:cNvSpPr/>
          <p:nvPr/>
        </p:nvSpPr>
        <p:spPr>
          <a:xfrm>
            <a:off x="6400800" y="4069080"/>
            <a:ext cx="5029200" cy="1920240"/>
          </a:xfrm>
          <a:prstGeom prst="rect">
            <a:avLst/>
          </a:prstGeom>
          <a:noFill/>
          <a:ln/>
        </p:spPr>
        <p:txBody>
          <a:bodyPr wrap="square" lIns="0" tIns="0" rIns="0" bIns="0" rtlCol="0" anchor="t"/>
          <a:lstStyle/>
          <a:p>
            <a:pPr indent="0" marL="0">
              <a:spcAft>
                <a:spcPts val="400"/>
              </a:spcAft>
              <a:buNone/>
            </a:pPr>
            <a:r>
              <a:rPr lang="en-US" sz="1250" dirty="0">
                <a:solidFill>
                  <a:srgbClr val="1A2332"/>
                </a:solidFill>
              </a:rPr>
              <a:t>• Le client : connait les limites du service
</a:t>
            </a:r>
            <a:endParaRPr lang="en-US" sz="1250" dirty="0"/>
          </a:p>
          <a:p>
            <a:pPr indent="0" marL="0">
              <a:spcAft>
                <a:spcPts val="400"/>
              </a:spcAft>
              <a:buNone/>
            </a:pPr>
            <a:r>
              <a:rPr lang="en-US" sz="1250" dirty="0">
                <a:solidFill>
                  <a:srgbClr val="1A2332"/>
                </a:solidFill>
              </a:rPr>
              <a:t>• L'organisation : trace les décisions imputables
</a:t>
            </a:r>
            <a:endParaRPr lang="en-US" sz="1250" dirty="0"/>
          </a:p>
          <a:p>
            <a:pPr indent="0" marL="0">
              <a:spcAft>
                <a:spcPts val="400"/>
              </a:spcAft>
              <a:buNone/>
            </a:pPr>
            <a:r>
              <a:rPr lang="en-US" sz="1250" dirty="0">
                <a:solidFill>
                  <a:srgbClr val="1A2332"/>
                </a:solidFill>
              </a:rPr>
              <a:t>• Le dirigeant : preuve de diligence en cas d'incident
</a:t>
            </a:r>
            <a:endParaRPr lang="en-US" sz="1250" dirty="0"/>
          </a:p>
          <a:p>
            <a:pPr indent="0" marL="0">
              <a:spcAft>
                <a:spcPts val="400"/>
              </a:spcAft>
              <a:buNone/>
            </a:pPr>
            <a:r>
              <a:rPr lang="en-US" sz="1250" dirty="0">
                <a:solidFill>
                  <a:srgbClr val="1A2332"/>
                </a:solidFill>
              </a:rPr>
              <a:t>• L'auditeur : peut comparer décisions/Constitution
</a:t>
            </a:r>
            <a:endParaRPr lang="en-US" sz="1250" dirty="0"/>
          </a:p>
          <a:p>
            <a:pPr indent="0" marL="0">
              <a:spcAft>
                <a:spcPts val="400"/>
              </a:spcAft>
              <a:buNone/>
            </a:pPr>
            <a:r>
              <a:rPr lang="en-US" sz="1250" dirty="0">
                <a:solidFill>
                  <a:srgbClr val="1A2332"/>
                </a:solidFill>
              </a:rPr>
              <a:t>• Le marché : signal de maturité gouvernance</a:t>
            </a:r>
            <a:endParaRPr lang="en-US" sz="125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3. LE CADRE ACF</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21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Le Kill Switch (ACF-06)</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Un agent puissant sans Kill Switch est un risque, pas un atout.</a:t>
            </a:r>
            <a:endParaRPr lang="en-US" sz="1600" dirty="0"/>
          </a:p>
        </p:txBody>
      </p:sp>
      <p:sp>
        <p:nvSpPr>
          <p:cNvPr id="10" name="Shape 8"/>
          <p:cNvSpPr/>
          <p:nvPr/>
        </p:nvSpPr>
        <p:spPr>
          <a:xfrm>
            <a:off x="1371600" y="2468880"/>
            <a:ext cx="3200400" cy="3200400"/>
          </a:xfrm>
          <a:prstGeom prst="ellipse">
            <a:avLst/>
          </a:prstGeom>
          <a:solidFill>
            <a:srgbClr val="C0392B"/>
          </a:solidFill>
          <a:ln w="63500">
            <a:solidFill>
              <a:srgbClr val="8B0000"/>
            </a:solidFill>
            <a:prstDash val="solid"/>
          </a:ln>
          <a:effectLst>
            <a:outerShdw sx="100000" sy="100000" kx="0" ky="0" algn="bl" rotWithShape="0" blurRad="101600" dist="25400" dir="5400000">
              <a:srgbClr val="000000">
                <a:alpha val="12000"/>
              </a:srgbClr>
            </a:outerShdw>
          </a:effectLst>
        </p:spPr>
      </p:sp>
      <p:sp>
        <p:nvSpPr>
          <p:cNvPr id="11" name="Text 9"/>
          <p:cNvSpPr/>
          <p:nvPr/>
        </p:nvSpPr>
        <p:spPr>
          <a:xfrm>
            <a:off x="1371600" y="2468880"/>
            <a:ext cx="3200400" cy="3200400"/>
          </a:xfrm>
          <a:prstGeom prst="rect">
            <a:avLst/>
          </a:prstGeom>
          <a:noFill/>
          <a:ln/>
        </p:spPr>
        <p:txBody>
          <a:bodyPr wrap="square" lIns="0" tIns="0" rIns="0" bIns="0" rtlCol="0" anchor="ctr"/>
          <a:lstStyle/>
          <a:p>
            <a:pPr algn="ctr" indent="0" marL="0">
              <a:buNone/>
            </a:pPr>
            <a:r>
              <a:rPr lang="en-US" sz="8000" b="1" dirty="0">
                <a:solidFill>
                  <a:srgbClr val="FFFFFF"/>
                </a:solidFill>
                <a:latin typeface="Calibri" pitchFamily="34" charset="0"/>
                <a:ea typeface="Calibri" pitchFamily="34" charset="-122"/>
                <a:cs typeface="Calibri" pitchFamily="34" charset="-120"/>
              </a:rPr>
              <a:t>STOP</a:t>
            </a:r>
            <a:endParaRPr lang="en-US" sz="8000" dirty="0"/>
          </a:p>
        </p:txBody>
      </p:sp>
      <p:sp>
        <p:nvSpPr>
          <p:cNvPr id="12" name="Text 10"/>
          <p:cNvSpPr/>
          <p:nvPr/>
        </p:nvSpPr>
        <p:spPr>
          <a:xfrm>
            <a:off x="5486400" y="2377440"/>
            <a:ext cx="6126480" cy="365760"/>
          </a:xfrm>
          <a:prstGeom prst="rect">
            <a:avLst/>
          </a:prstGeom>
          <a:noFill/>
          <a:ln/>
        </p:spPr>
        <p:txBody>
          <a:bodyPr wrap="square" lIns="0" tIns="0" rIns="0" bIns="0" rtlCol="0" anchor="ctr"/>
          <a:lstStyle/>
          <a:p>
            <a:pPr indent="0" marL="0">
              <a:buNone/>
            </a:pPr>
            <a:r>
              <a:rPr lang="en-US" sz="1400" b="1" spc="400" kern="0" dirty="0">
                <a:solidFill>
                  <a:srgbClr val="0E1F3D"/>
                </a:solidFill>
                <a:latin typeface="Calibri" pitchFamily="34" charset="0"/>
                <a:ea typeface="Calibri" pitchFamily="34" charset="-122"/>
                <a:cs typeface="Calibri" pitchFamily="34" charset="-120"/>
              </a:rPr>
              <a:t>PROTOCOLE EN 5 ÉTAPES</a:t>
            </a:r>
            <a:endParaRPr lang="en-US" sz="1400" dirty="0"/>
          </a:p>
        </p:txBody>
      </p:sp>
      <p:sp>
        <p:nvSpPr>
          <p:cNvPr id="13" name="Shape 11"/>
          <p:cNvSpPr/>
          <p:nvPr/>
        </p:nvSpPr>
        <p:spPr>
          <a:xfrm>
            <a:off x="5486400" y="2834640"/>
            <a:ext cx="548640" cy="548640"/>
          </a:xfrm>
          <a:prstGeom prst="ellipse">
            <a:avLst/>
          </a:prstGeom>
          <a:solidFill>
            <a:srgbClr val="C0392B"/>
          </a:solidFill>
          <a:ln w="12700">
            <a:solidFill>
              <a:srgbClr val="C0392B"/>
            </a:solidFill>
            <a:prstDash val="solid"/>
          </a:ln>
        </p:spPr>
      </p:sp>
      <p:sp>
        <p:nvSpPr>
          <p:cNvPr id="14" name="Text 12"/>
          <p:cNvSpPr/>
          <p:nvPr/>
        </p:nvSpPr>
        <p:spPr>
          <a:xfrm>
            <a:off x="5486400" y="2834640"/>
            <a:ext cx="548640" cy="548640"/>
          </a:xfrm>
          <a:prstGeom prst="rect">
            <a:avLst/>
          </a:prstGeom>
          <a:noFill/>
          <a:ln/>
        </p:spPr>
        <p:txBody>
          <a:bodyPr wrap="square" lIns="0" tIns="0" rIns="0" bIns="0"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1</a:t>
            </a:r>
            <a:endParaRPr lang="en-US" sz="1800" dirty="0"/>
          </a:p>
        </p:txBody>
      </p:sp>
      <p:sp>
        <p:nvSpPr>
          <p:cNvPr id="15" name="Text 13"/>
          <p:cNvSpPr/>
          <p:nvPr/>
        </p:nvSpPr>
        <p:spPr>
          <a:xfrm>
            <a:off x="6217920" y="2788920"/>
            <a:ext cx="2286000" cy="365760"/>
          </a:xfrm>
          <a:prstGeom prst="rect">
            <a:avLst/>
          </a:prstGeom>
          <a:noFill/>
          <a:ln/>
        </p:spPr>
        <p:txBody>
          <a:bodyPr wrap="square" lIns="0" tIns="0" rIns="0" bIns="0" rtlCol="0" anchor="ctr"/>
          <a:lstStyle/>
          <a:p>
            <a:pPr indent="0" marL="0">
              <a:buNone/>
            </a:pPr>
            <a:r>
              <a:rPr lang="en-US" sz="1400" b="1" dirty="0">
                <a:solidFill>
                  <a:srgbClr val="0E1F3D"/>
                </a:solidFill>
                <a:latin typeface="Calibri" pitchFamily="34" charset="0"/>
                <a:ea typeface="Calibri" pitchFamily="34" charset="-122"/>
                <a:cs typeface="Calibri" pitchFamily="34" charset="-120"/>
              </a:rPr>
              <a:t>Identifier</a:t>
            </a:r>
            <a:endParaRPr lang="en-US" sz="1400" dirty="0"/>
          </a:p>
        </p:txBody>
      </p:sp>
      <p:sp>
        <p:nvSpPr>
          <p:cNvPr id="16" name="Text 14"/>
          <p:cNvSpPr/>
          <p:nvPr/>
        </p:nvSpPr>
        <p:spPr>
          <a:xfrm>
            <a:off x="6217920" y="3108960"/>
            <a:ext cx="5212080" cy="365760"/>
          </a:xfrm>
          <a:prstGeom prst="rect">
            <a:avLst/>
          </a:prstGeom>
          <a:noFill/>
          <a:ln/>
        </p:spPr>
        <p:txBody>
          <a:bodyPr wrap="square" lIns="0" tIns="0" rIns="0" bIns="0" rtlCol="0" anchor="ctr"/>
          <a:lstStyle/>
          <a:p>
            <a:pPr indent="0" marL="0">
              <a:buNone/>
            </a:pPr>
            <a:r>
              <a:rPr lang="en-US" sz="1150" i="1" dirty="0">
                <a:solidFill>
                  <a:srgbClr val="5A6573"/>
                </a:solidFill>
                <a:latin typeface="Calibri" pitchFamily="34" charset="0"/>
                <a:ea typeface="Calibri" pitchFamily="34" charset="-122"/>
                <a:cs typeface="Calibri" pitchFamily="34" charset="-120"/>
              </a:rPr>
              <a:t>Quel agent. Quel type de dérive.</a:t>
            </a:r>
            <a:endParaRPr lang="en-US" sz="1150" dirty="0"/>
          </a:p>
        </p:txBody>
      </p:sp>
      <p:sp>
        <p:nvSpPr>
          <p:cNvPr id="17" name="Shape 15"/>
          <p:cNvSpPr/>
          <p:nvPr/>
        </p:nvSpPr>
        <p:spPr>
          <a:xfrm>
            <a:off x="5486400" y="3474720"/>
            <a:ext cx="548640" cy="548640"/>
          </a:xfrm>
          <a:prstGeom prst="ellipse">
            <a:avLst/>
          </a:prstGeom>
          <a:solidFill>
            <a:srgbClr val="C0392B"/>
          </a:solidFill>
          <a:ln w="12700">
            <a:solidFill>
              <a:srgbClr val="C0392B"/>
            </a:solidFill>
            <a:prstDash val="solid"/>
          </a:ln>
        </p:spPr>
      </p:sp>
      <p:sp>
        <p:nvSpPr>
          <p:cNvPr id="18" name="Text 16"/>
          <p:cNvSpPr/>
          <p:nvPr/>
        </p:nvSpPr>
        <p:spPr>
          <a:xfrm>
            <a:off x="5486400" y="3474720"/>
            <a:ext cx="548640" cy="548640"/>
          </a:xfrm>
          <a:prstGeom prst="rect">
            <a:avLst/>
          </a:prstGeom>
          <a:noFill/>
          <a:ln/>
        </p:spPr>
        <p:txBody>
          <a:bodyPr wrap="square" lIns="0" tIns="0" rIns="0" bIns="0"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2</a:t>
            </a:r>
            <a:endParaRPr lang="en-US" sz="1800" dirty="0"/>
          </a:p>
        </p:txBody>
      </p:sp>
      <p:sp>
        <p:nvSpPr>
          <p:cNvPr id="19" name="Text 17"/>
          <p:cNvSpPr/>
          <p:nvPr/>
        </p:nvSpPr>
        <p:spPr>
          <a:xfrm>
            <a:off x="6217920" y="3429000"/>
            <a:ext cx="2286000" cy="365760"/>
          </a:xfrm>
          <a:prstGeom prst="rect">
            <a:avLst/>
          </a:prstGeom>
          <a:noFill/>
          <a:ln/>
        </p:spPr>
        <p:txBody>
          <a:bodyPr wrap="square" lIns="0" tIns="0" rIns="0" bIns="0" rtlCol="0" anchor="ctr"/>
          <a:lstStyle/>
          <a:p>
            <a:pPr indent="0" marL="0">
              <a:buNone/>
            </a:pPr>
            <a:r>
              <a:rPr lang="en-US" sz="1400" b="1" dirty="0">
                <a:solidFill>
                  <a:srgbClr val="0E1F3D"/>
                </a:solidFill>
                <a:latin typeface="Calibri" pitchFamily="34" charset="0"/>
                <a:ea typeface="Calibri" pitchFamily="34" charset="-122"/>
                <a:cs typeface="Calibri" pitchFamily="34" charset="-120"/>
              </a:rPr>
              <a:t>Confirmer</a:t>
            </a:r>
            <a:endParaRPr lang="en-US" sz="1400" dirty="0"/>
          </a:p>
        </p:txBody>
      </p:sp>
      <p:sp>
        <p:nvSpPr>
          <p:cNvPr id="20" name="Text 18"/>
          <p:cNvSpPr/>
          <p:nvPr/>
        </p:nvSpPr>
        <p:spPr>
          <a:xfrm>
            <a:off x="6217920" y="3749040"/>
            <a:ext cx="5212080" cy="365760"/>
          </a:xfrm>
          <a:prstGeom prst="rect">
            <a:avLst/>
          </a:prstGeom>
          <a:noFill/>
          <a:ln/>
        </p:spPr>
        <p:txBody>
          <a:bodyPr wrap="square" lIns="0" tIns="0" rIns="0" bIns="0" rtlCol="0" anchor="ctr"/>
          <a:lstStyle/>
          <a:p>
            <a:pPr indent="0" marL="0">
              <a:buNone/>
            </a:pPr>
            <a:r>
              <a:rPr lang="en-US" sz="1150" i="1" dirty="0">
                <a:solidFill>
                  <a:srgbClr val="5A6573"/>
                </a:solidFill>
                <a:latin typeface="Calibri" pitchFamily="34" charset="0"/>
                <a:ea typeface="Calibri" pitchFamily="34" charset="-122"/>
                <a:cs typeface="Calibri" pitchFamily="34" charset="-120"/>
              </a:rPr>
              <a:t>Validation 2-of-3 humaine si requis.</a:t>
            </a:r>
            <a:endParaRPr lang="en-US" sz="1150" dirty="0"/>
          </a:p>
        </p:txBody>
      </p:sp>
      <p:sp>
        <p:nvSpPr>
          <p:cNvPr id="21" name="Shape 19"/>
          <p:cNvSpPr/>
          <p:nvPr/>
        </p:nvSpPr>
        <p:spPr>
          <a:xfrm>
            <a:off x="5486400" y="4114800"/>
            <a:ext cx="548640" cy="548640"/>
          </a:xfrm>
          <a:prstGeom prst="ellipse">
            <a:avLst/>
          </a:prstGeom>
          <a:solidFill>
            <a:srgbClr val="C0392B"/>
          </a:solidFill>
          <a:ln w="12700">
            <a:solidFill>
              <a:srgbClr val="C0392B"/>
            </a:solidFill>
            <a:prstDash val="solid"/>
          </a:ln>
        </p:spPr>
      </p:sp>
      <p:sp>
        <p:nvSpPr>
          <p:cNvPr id="22" name="Text 20"/>
          <p:cNvSpPr/>
          <p:nvPr/>
        </p:nvSpPr>
        <p:spPr>
          <a:xfrm>
            <a:off x="5486400" y="4114800"/>
            <a:ext cx="548640" cy="548640"/>
          </a:xfrm>
          <a:prstGeom prst="rect">
            <a:avLst/>
          </a:prstGeom>
          <a:noFill/>
          <a:ln/>
        </p:spPr>
        <p:txBody>
          <a:bodyPr wrap="square" lIns="0" tIns="0" rIns="0" bIns="0"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3</a:t>
            </a:r>
            <a:endParaRPr lang="en-US" sz="1800" dirty="0"/>
          </a:p>
        </p:txBody>
      </p:sp>
      <p:sp>
        <p:nvSpPr>
          <p:cNvPr id="23" name="Text 21"/>
          <p:cNvSpPr/>
          <p:nvPr/>
        </p:nvSpPr>
        <p:spPr>
          <a:xfrm>
            <a:off x="6217920" y="4069080"/>
            <a:ext cx="2286000" cy="365760"/>
          </a:xfrm>
          <a:prstGeom prst="rect">
            <a:avLst/>
          </a:prstGeom>
          <a:noFill/>
          <a:ln/>
        </p:spPr>
        <p:txBody>
          <a:bodyPr wrap="square" lIns="0" tIns="0" rIns="0" bIns="0" rtlCol="0" anchor="ctr"/>
          <a:lstStyle/>
          <a:p>
            <a:pPr indent="0" marL="0">
              <a:buNone/>
            </a:pPr>
            <a:r>
              <a:rPr lang="en-US" sz="1400" b="1" dirty="0">
                <a:solidFill>
                  <a:srgbClr val="0E1F3D"/>
                </a:solidFill>
                <a:latin typeface="Calibri" pitchFamily="34" charset="0"/>
                <a:ea typeface="Calibri" pitchFamily="34" charset="-122"/>
                <a:cs typeface="Calibri" pitchFamily="34" charset="-120"/>
              </a:rPr>
              <a:t>Activer</a:t>
            </a:r>
            <a:endParaRPr lang="en-US" sz="1400" dirty="0"/>
          </a:p>
        </p:txBody>
      </p:sp>
      <p:sp>
        <p:nvSpPr>
          <p:cNvPr id="24" name="Text 22"/>
          <p:cNvSpPr/>
          <p:nvPr/>
        </p:nvSpPr>
        <p:spPr>
          <a:xfrm>
            <a:off x="6217920" y="4389120"/>
            <a:ext cx="5212080" cy="365760"/>
          </a:xfrm>
          <a:prstGeom prst="rect">
            <a:avLst/>
          </a:prstGeom>
          <a:noFill/>
          <a:ln/>
        </p:spPr>
        <p:txBody>
          <a:bodyPr wrap="square" lIns="0" tIns="0" rIns="0" bIns="0" rtlCol="0" anchor="ctr"/>
          <a:lstStyle/>
          <a:p>
            <a:pPr indent="0" marL="0">
              <a:buNone/>
            </a:pPr>
            <a:r>
              <a:rPr lang="en-US" sz="1150" i="1" dirty="0">
                <a:solidFill>
                  <a:srgbClr val="5A6573"/>
                </a:solidFill>
                <a:latin typeface="Calibri" pitchFamily="34" charset="0"/>
                <a:ea typeface="Calibri" pitchFamily="34" charset="-122"/>
                <a:cs typeface="Calibri" pitchFamily="34" charset="-120"/>
              </a:rPr>
              <a:t>Déclenchement du switch (60 s SLA).</a:t>
            </a:r>
            <a:endParaRPr lang="en-US" sz="1150" dirty="0"/>
          </a:p>
        </p:txBody>
      </p:sp>
      <p:sp>
        <p:nvSpPr>
          <p:cNvPr id="25" name="Shape 23"/>
          <p:cNvSpPr/>
          <p:nvPr/>
        </p:nvSpPr>
        <p:spPr>
          <a:xfrm>
            <a:off x="5486400" y="4754880"/>
            <a:ext cx="548640" cy="548640"/>
          </a:xfrm>
          <a:prstGeom prst="ellipse">
            <a:avLst/>
          </a:prstGeom>
          <a:solidFill>
            <a:srgbClr val="C0392B"/>
          </a:solidFill>
          <a:ln w="12700">
            <a:solidFill>
              <a:srgbClr val="C0392B"/>
            </a:solidFill>
            <a:prstDash val="solid"/>
          </a:ln>
        </p:spPr>
      </p:sp>
      <p:sp>
        <p:nvSpPr>
          <p:cNvPr id="26" name="Text 24"/>
          <p:cNvSpPr/>
          <p:nvPr/>
        </p:nvSpPr>
        <p:spPr>
          <a:xfrm>
            <a:off x="5486400" y="4754880"/>
            <a:ext cx="548640" cy="548640"/>
          </a:xfrm>
          <a:prstGeom prst="rect">
            <a:avLst/>
          </a:prstGeom>
          <a:noFill/>
          <a:ln/>
        </p:spPr>
        <p:txBody>
          <a:bodyPr wrap="square" lIns="0" tIns="0" rIns="0" bIns="0"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4</a:t>
            </a:r>
            <a:endParaRPr lang="en-US" sz="1800" dirty="0"/>
          </a:p>
        </p:txBody>
      </p:sp>
      <p:sp>
        <p:nvSpPr>
          <p:cNvPr id="27" name="Text 25"/>
          <p:cNvSpPr/>
          <p:nvPr/>
        </p:nvSpPr>
        <p:spPr>
          <a:xfrm>
            <a:off x="6217920" y="4709160"/>
            <a:ext cx="2286000" cy="365760"/>
          </a:xfrm>
          <a:prstGeom prst="rect">
            <a:avLst/>
          </a:prstGeom>
          <a:noFill/>
          <a:ln/>
        </p:spPr>
        <p:txBody>
          <a:bodyPr wrap="square" lIns="0" tIns="0" rIns="0" bIns="0" rtlCol="0" anchor="ctr"/>
          <a:lstStyle/>
          <a:p>
            <a:pPr indent="0" marL="0">
              <a:buNone/>
            </a:pPr>
            <a:r>
              <a:rPr lang="en-US" sz="1400" b="1" dirty="0">
                <a:solidFill>
                  <a:srgbClr val="0E1F3D"/>
                </a:solidFill>
                <a:latin typeface="Calibri" pitchFamily="34" charset="0"/>
                <a:ea typeface="Calibri" pitchFamily="34" charset="-122"/>
                <a:cs typeface="Calibri" pitchFamily="34" charset="-120"/>
              </a:rPr>
              <a:t>Isoler</a:t>
            </a:r>
            <a:endParaRPr lang="en-US" sz="1400" dirty="0"/>
          </a:p>
        </p:txBody>
      </p:sp>
      <p:sp>
        <p:nvSpPr>
          <p:cNvPr id="28" name="Text 26"/>
          <p:cNvSpPr/>
          <p:nvPr/>
        </p:nvSpPr>
        <p:spPr>
          <a:xfrm>
            <a:off x="6217920" y="5029200"/>
            <a:ext cx="5212080" cy="365760"/>
          </a:xfrm>
          <a:prstGeom prst="rect">
            <a:avLst/>
          </a:prstGeom>
          <a:noFill/>
          <a:ln/>
        </p:spPr>
        <p:txBody>
          <a:bodyPr wrap="square" lIns="0" tIns="0" rIns="0" bIns="0" rtlCol="0" anchor="ctr"/>
          <a:lstStyle/>
          <a:p>
            <a:pPr indent="0" marL="0">
              <a:buNone/>
            </a:pPr>
            <a:r>
              <a:rPr lang="en-US" sz="1150" i="1" dirty="0">
                <a:solidFill>
                  <a:srgbClr val="5A6573"/>
                </a:solidFill>
                <a:latin typeface="Calibri" pitchFamily="34" charset="0"/>
                <a:ea typeface="Calibri" pitchFamily="34" charset="-122"/>
                <a:cs typeface="Calibri" pitchFamily="34" charset="-120"/>
              </a:rPr>
              <a:t>Couper accès données, réseau, exécution.</a:t>
            </a:r>
            <a:endParaRPr lang="en-US" sz="1150" dirty="0"/>
          </a:p>
        </p:txBody>
      </p:sp>
      <p:sp>
        <p:nvSpPr>
          <p:cNvPr id="29" name="Shape 27"/>
          <p:cNvSpPr/>
          <p:nvPr/>
        </p:nvSpPr>
        <p:spPr>
          <a:xfrm>
            <a:off x="5486400" y="5394960"/>
            <a:ext cx="548640" cy="548640"/>
          </a:xfrm>
          <a:prstGeom prst="ellipse">
            <a:avLst/>
          </a:prstGeom>
          <a:solidFill>
            <a:srgbClr val="C0392B"/>
          </a:solidFill>
          <a:ln w="12700">
            <a:solidFill>
              <a:srgbClr val="C0392B"/>
            </a:solidFill>
            <a:prstDash val="solid"/>
          </a:ln>
        </p:spPr>
      </p:sp>
      <p:sp>
        <p:nvSpPr>
          <p:cNvPr id="30" name="Text 28"/>
          <p:cNvSpPr/>
          <p:nvPr/>
        </p:nvSpPr>
        <p:spPr>
          <a:xfrm>
            <a:off x="5486400" y="5394960"/>
            <a:ext cx="548640" cy="548640"/>
          </a:xfrm>
          <a:prstGeom prst="rect">
            <a:avLst/>
          </a:prstGeom>
          <a:noFill/>
          <a:ln/>
        </p:spPr>
        <p:txBody>
          <a:bodyPr wrap="square" lIns="0" tIns="0" rIns="0" bIns="0"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5</a:t>
            </a:r>
            <a:endParaRPr lang="en-US" sz="1800" dirty="0"/>
          </a:p>
        </p:txBody>
      </p:sp>
      <p:sp>
        <p:nvSpPr>
          <p:cNvPr id="31" name="Text 29"/>
          <p:cNvSpPr/>
          <p:nvPr/>
        </p:nvSpPr>
        <p:spPr>
          <a:xfrm>
            <a:off x="6217920" y="5349240"/>
            <a:ext cx="2286000" cy="365760"/>
          </a:xfrm>
          <a:prstGeom prst="rect">
            <a:avLst/>
          </a:prstGeom>
          <a:noFill/>
          <a:ln/>
        </p:spPr>
        <p:txBody>
          <a:bodyPr wrap="square" lIns="0" tIns="0" rIns="0" bIns="0" rtlCol="0" anchor="ctr"/>
          <a:lstStyle/>
          <a:p>
            <a:pPr indent="0" marL="0">
              <a:buNone/>
            </a:pPr>
            <a:r>
              <a:rPr lang="en-US" sz="1400" b="1" dirty="0">
                <a:solidFill>
                  <a:srgbClr val="0E1F3D"/>
                </a:solidFill>
                <a:latin typeface="Calibri" pitchFamily="34" charset="0"/>
                <a:ea typeface="Calibri" pitchFamily="34" charset="-122"/>
                <a:cs typeface="Calibri" pitchFamily="34" charset="-120"/>
              </a:rPr>
              <a:t>Contrôler</a:t>
            </a:r>
            <a:endParaRPr lang="en-US" sz="1400" dirty="0"/>
          </a:p>
        </p:txBody>
      </p:sp>
      <p:sp>
        <p:nvSpPr>
          <p:cNvPr id="32" name="Text 30"/>
          <p:cNvSpPr/>
          <p:nvPr/>
        </p:nvSpPr>
        <p:spPr>
          <a:xfrm>
            <a:off x="6217920" y="5669280"/>
            <a:ext cx="5212080" cy="365760"/>
          </a:xfrm>
          <a:prstGeom prst="rect">
            <a:avLst/>
          </a:prstGeom>
          <a:noFill/>
          <a:ln/>
        </p:spPr>
        <p:txBody>
          <a:bodyPr wrap="square" lIns="0" tIns="0" rIns="0" bIns="0" rtlCol="0" anchor="ctr"/>
          <a:lstStyle/>
          <a:p>
            <a:pPr indent="0" marL="0">
              <a:buNone/>
            </a:pPr>
            <a:r>
              <a:rPr lang="en-US" sz="1150" i="1" dirty="0">
                <a:solidFill>
                  <a:srgbClr val="5A6573"/>
                </a:solidFill>
                <a:latin typeface="Calibri" pitchFamily="34" charset="0"/>
                <a:ea typeface="Calibri" pitchFamily="34" charset="-122"/>
                <a:cs typeface="Calibri" pitchFamily="34" charset="-120"/>
              </a:rPr>
              <a:t>Vérifier l'arrêt. Tracer dans Registre.</a:t>
            </a:r>
            <a:endParaRPr lang="en-US" sz="115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3. LE CADRE ACF</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22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Le Registre des Décisions (ACF-08)</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Si ce n'est pas tracé, ça n'a pas eu lieu — au sens juridique du terme.</a:t>
            </a:r>
            <a:endParaRPr lang="en-US" sz="1600" dirty="0"/>
          </a:p>
        </p:txBody>
      </p:sp>
      <p:sp>
        <p:nvSpPr>
          <p:cNvPr id="10" name="Shape 8"/>
          <p:cNvSpPr/>
          <p:nvPr/>
        </p:nvSpPr>
        <p:spPr>
          <a:xfrm>
            <a:off x="548640" y="2286000"/>
            <a:ext cx="1280160" cy="457200"/>
          </a:xfrm>
          <a:prstGeom prst="rect">
            <a:avLst/>
          </a:prstGeom>
          <a:solidFill>
            <a:srgbClr val="0E1F3D"/>
          </a:solidFill>
          <a:ln w="12700">
            <a:solidFill>
              <a:srgbClr val="FFFFFF"/>
            </a:solidFill>
            <a:prstDash val="solid"/>
          </a:ln>
        </p:spPr>
      </p:sp>
      <p:sp>
        <p:nvSpPr>
          <p:cNvPr id="11" name="Text 9"/>
          <p:cNvSpPr/>
          <p:nvPr/>
        </p:nvSpPr>
        <p:spPr>
          <a:xfrm>
            <a:off x="640080" y="2331720"/>
            <a:ext cx="1097280" cy="365760"/>
          </a:xfrm>
          <a:prstGeom prst="rect">
            <a:avLst/>
          </a:prstGeom>
          <a:noFill/>
          <a:ln/>
        </p:spPr>
        <p:txBody>
          <a:bodyPr wrap="square" lIns="0" tIns="0" rIns="0" bIns="0" rtlCol="0" anchor="ctr"/>
          <a:lstStyle/>
          <a:p>
            <a:pPr algn="ctr" indent="0" marL="0">
              <a:buNone/>
            </a:pPr>
            <a:r>
              <a:rPr lang="en-US" sz="1000" b="1" spc="200" kern="0" dirty="0">
                <a:solidFill>
                  <a:srgbClr val="FFFFFF"/>
                </a:solidFill>
                <a:latin typeface="Calibri" pitchFamily="34" charset="0"/>
                <a:ea typeface="Calibri" pitchFamily="34" charset="-122"/>
                <a:cs typeface="Calibri" pitchFamily="34" charset="-120"/>
              </a:rPr>
              <a:t>DATE / HEURE</a:t>
            </a:r>
            <a:endParaRPr lang="en-US" sz="1000" dirty="0"/>
          </a:p>
        </p:txBody>
      </p:sp>
      <p:sp>
        <p:nvSpPr>
          <p:cNvPr id="12" name="Shape 10"/>
          <p:cNvSpPr/>
          <p:nvPr/>
        </p:nvSpPr>
        <p:spPr>
          <a:xfrm>
            <a:off x="1828800" y="2286000"/>
            <a:ext cx="1371600" cy="457200"/>
          </a:xfrm>
          <a:prstGeom prst="rect">
            <a:avLst/>
          </a:prstGeom>
          <a:solidFill>
            <a:srgbClr val="0E1F3D"/>
          </a:solidFill>
          <a:ln w="12700">
            <a:solidFill>
              <a:srgbClr val="FFFFFF"/>
            </a:solidFill>
            <a:prstDash val="solid"/>
          </a:ln>
        </p:spPr>
      </p:sp>
      <p:sp>
        <p:nvSpPr>
          <p:cNvPr id="13" name="Text 11"/>
          <p:cNvSpPr/>
          <p:nvPr/>
        </p:nvSpPr>
        <p:spPr>
          <a:xfrm>
            <a:off x="1920240" y="2331720"/>
            <a:ext cx="1188720" cy="365760"/>
          </a:xfrm>
          <a:prstGeom prst="rect">
            <a:avLst/>
          </a:prstGeom>
          <a:noFill/>
          <a:ln/>
        </p:spPr>
        <p:txBody>
          <a:bodyPr wrap="square" lIns="0" tIns="0" rIns="0" bIns="0" rtlCol="0" anchor="ctr"/>
          <a:lstStyle/>
          <a:p>
            <a:pPr algn="ctr" indent="0" marL="0">
              <a:buNone/>
            </a:pPr>
            <a:r>
              <a:rPr lang="en-US" sz="1000" b="1" spc="200" kern="0" dirty="0">
                <a:solidFill>
                  <a:srgbClr val="FFFFFF"/>
                </a:solidFill>
                <a:latin typeface="Calibri" pitchFamily="34" charset="0"/>
                <a:ea typeface="Calibri" pitchFamily="34" charset="-122"/>
                <a:cs typeface="Calibri" pitchFamily="34" charset="-120"/>
              </a:rPr>
              <a:t>AGENT</a:t>
            </a:r>
            <a:endParaRPr lang="en-US" sz="1000" dirty="0"/>
          </a:p>
        </p:txBody>
      </p:sp>
      <p:sp>
        <p:nvSpPr>
          <p:cNvPr id="14" name="Shape 12"/>
          <p:cNvSpPr/>
          <p:nvPr/>
        </p:nvSpPr>
        <p:spPr>
          <a:xfrm>
            <a:off x="3200400" y="2286000"/>
            <a:ext cx="2286000" cy="457200"/>
          </a:xfrm>
          <a:prstGeom prst="rect">
            <a:avLst/>
          </a:prstGeom>
          <a:solidFill>
            <a:srgbClr val="0E1F3D"/>
          </a:solidFill>
          <a:ln w="12700">
            <a:solidFill>
              <a:srgbClr val="FFFFFF"/>
            </a:solidFill>
            <a:prstDash val="solid"/>
          </a:ln>
        </p:spPr>
      </p:sp>
      <p:sp>
        <p:nvSpPr>
          <p:cNvPr id="15" name="Text 13"/>
          <p:cNvSpPr/>
          <p:nvPr/>
        </p:nvSpPr>
        <p:spPr>
          <a:xfrm>
            <a:off x="3291840" y="2331720"/>
            <a:ext cx="2103120" cy="365760"/>
          </a:xfrm>
          <a:prstGeom prst="rect">
            <a:avLst/>
          </a:prstGeom>
          <a:noFill/>
          <a:ln/>
        </p:spPr>
        <p:txBody>
          <a:bodyPr wrap="square" lIns="0" tIns="0" rIns="0" bIns="0" rtlCol="0" anchor="ctr"/>
          <a:lstStyle/>
          <a:p>
            <a:pPr algn="ctr" indent="0" marL="0">
              <a:buNone/>
            </a:pPr>
            <a:r>
              <a:rPr lang="en-US" sz="1000" b="1" spc="200" kern="0" dirty="0">
                <a:solidFill>
                  <a:srgbClr val="FFFFFF"/>
                </a:solidFill>
                <a:latin typeface="Calibri" pitchFamily="34" charset="0"/>
                <a:ea typeface="Calibri" pitchFamily="34" charset="-122"/>
                <a:cs typeface="Calibri" pitchFamily="34" charset="-120"/>
              </a:rPr>
              <a:t>DÉCISION</a:t>
            </a:r>
            <a:endParaRPr lang="en-US" sz="1000" dirty="0"/>
          </a:p>
        </p:txBody>
      </p:sp>
      <p:sp>
        <p:nvSpPr>
          <p:cNvPr id="16" name="Shape 14"/>
          <p:cNvSpPr/>
          <p:nvPr/>
        </p:nvSpPr>
        <p:spPr>
          <a:xfrm>
            <a:off x="5486400" y="2286000"/>
            <a:ext cx="731520" cy="457200"/>
          </a:xfrm>
          <a:prstGeom prst="rect">
            <a:avLst/>
          </a:prstGeom>
          <a:solidFill>
            <a:srgbClr val="0E1F3D"/>
          </a:solidFill>
          <a:ln w="12700">
            <a:solidFill>
              <a:srgbClr val="FFFFFF"/>
            </a:solidFill>
            <a:prstDash val="solid"/>
          </a:ln>
        </p:spPr>
      </p:sp>
      <p:sp>
        <p:nvSpPr>
          <p:cNvPr id="17" name="Text 15"/>
          <p:cNvSpPr/>
          <p:nvPr/>
        </p:nvSpPr>
        <p:spPr>
          <a:xfrm>
            <a:off x="5577840" y="2331720"/>
            <a:ext cx="548640" cy="365760"/>
          </a:xfrm>
          <a:prstGeom prst="rect">
            <a:avLst/>
          </a:prstGeom>
          <a:noFill/>
          <a:ln/>
        </p:spPr>
        <p:txBody>
          <a:bodyPr wrap="square" lIns="0" tIns="0" rIns="0" bIns="0" rtlCol="0" anchor="ctr"/>
          <a:lstStyle/>
          <a:p>
            <a:pPr algn="ctr" indent="0" marL="0">
              <a:buNone/>
            </a:pPr>
            <a:r>
              <a:rPr lang="en-US" sz="1000" b="1" spc="200" kern="0" dirty="0">
                <a:solidFill>
                  <a:srgbClr val="FFFFFF"/>
                </a:solidFill>
                <a:latin typeface="Calibri" pitchFamily="34" charset="0"/>
                <a:ea typeface="Calibri" pitchFamily="34" charset="-122"/>
                <a:cs typeface="Calibri" pitchFamily="34" charset="-120"/>
              </a:rPr>
              <a:t>RISQUE</a:t>
            </a:r>
            <a:endParaRPr lang="en-US" sz="1000" dirty="0"/>
          </a:p>
        </p:txBody>
      </p:sp>
      <p:sp>
        <p:nvSpPr>
          <p:cNvPr id="18" name="Shape 16"/>
          <p:cNvSpPr/>
          <p:nvPr/>
        </p:nvSpPr>
        <p:spPr>
          <a:xfrm>
            <a:off x="6217920" y="2286000"/>
            <a:ext cx="1188720" cy="457200"/>
          </a:xfrm>
          <a:prstGeom prst="rect">
            <a:avLst/>
          </a:prstGeom>
          <a:solidFill>
            <a:srgbClr val="0E1F3D"/>
          </a:solidFill>
          <a:ln w="12700">
            <a:solidFill>
              <a:srgbClr val="FFFFFF"/>
            </a:solidFill>
            <a:prstDash val="solid"/>
          </a:ln>
        </p:spPr>
      </p:sp>
      <p:sp>
        <p:nvSpPr>
          <p:cNvPr id="19" name="Text 17"/>
          <p:cNvSpPr/>
          <p:nvPr/>
        </p:nvSpPr>
        <p:spPr>
          <a:xfrm>
            <a:off x="6309360" y="2331720"/>
            <a:ext cx="1005840" cy="365760"/>
          </a:xfrm>
          <a:prstGeom prst="rect">
            <a:avLst/>
          </a:prstGeom>
          <a:noFill/>
          <a:ln/>
        </p:spPr>
        <p:txBody>
          <a:bodyPr wrap="square" lIns="0" tIns="0" rIns="0" bIns="0" rtlCol="0" anchor="ctr"/>
          <a:lstStyle/>
          <a:p>
            <a:pPr algn="ctr" indent="0" marL="0">
              <a:buNone/>
            </a:pPr>
            <a:r>
              <a:rPr lang="en-US" sz="1000" b="1" spc="200" kern="0" dirty="0">
                <a:solidFill>
                  <a:srgbClr val="FFFFFF"/>
                </a:solidFill>
                <a:latin typeface="Calibri" pitchFamily="34" charset="0"/>
                <a:ea typeface="Calibri" pitchFamily="34" charset="-122"/>
                <a:cs typeface="Calibri" pitchFamily="34" charset="-120"/>
              </a:rPr>
              <a:t>VALIDATEUR</a:t>
            </a:r>
            <a:endParaRPr lang="en-US" sz="1000" dirty="0"/>
          </a:p>
        </p:txBody>
      </p:sp>
      <p:sp>
        <p:nvSpPr>
          <p:cNvPr id="20" name="Shape 18"/>
          <p:cNvSpPr/>
          <p:nvPr/>
        </p:nvSpPr>
        <p:spPr>
          <a:xfrm>
            <a:off x="7406640" y="2286000"/>
            <a:ext cx="1828800" cy="457200"/>
          </a:xfrm>
          <a:prstGeom prst="rect">
            <a:avLst/>
          </a:prstGeom>
          <a:solidFill>
            <a:srgbClr val="0E1F3D"/>
          </a:solidFill>
          <a:ln w="12700">
            <a:solidFill>
              <a:srgbClr val="FFFFFF"/>
            </a:solidFill>
            <a:prstDash val="solid"/>
          </a:ln>
        </p:spPr>
      </p:sp>
      <p:sp>
        <p:nvSpPr>
          <p:cNvPr id="21" name="Text 19"/>
          <p:cNvSpPr/>
          <p:nvPr/>
        </p:nvSpPr>
        <p:spPr>
          <a:xfrm>
            <a:off x="7498080" y="2331720"/>
            <a:ext cx="1645920" cy="365760"/>
          </a:xfrm>
          <a:prstGeom prst="rect">
            <a:avLst/>
          </a:prstGeom>
          <a:noFill/>
          <a:ln/>
        </p:spPr>
        <p:txBody>
          <a:bodyPr wrap="square" lIns="0" tIns="0" rIns="0" bIns="0" rtlCol="0" anchor="ctr"/>
          <a:lstStyle/>
          <a:p>
            <a:pPr algn="ctr" indent="0" marL="0">
              <a:buNone/>
            </a:pPr>
            <a:r>
              <a:rPr lang="en-US" sz="1000" b="1" spc="200" kern="0" dirty="0">
                <a:solidFill>
                  <a:srgbClr val="FFFFFF"/>
                </a:solidFill>
                <a:latin typeface="Calibri" pitchFamily="34" charset="0"/>
                <a:ea typeface="Calibri" pitchFamily="34" charset="-122"/>
                <a:cs typeface="Calibri" pitchFamily="34" charset="-120"/>
              </a:rPr>
              <a:t>RÉSULTAT</a:t>
            </a:r>
            <a:endParaRPr lang="en-US" sz="1000" dirty="0"/>
          </a:p>
        </p:txBody>
      </p:sp>
      <p:sp>
        <p:nvSpPr>
          <p:cNvPr id="22" name="Shape 20"/>
          <p:cNvSpPr/>
          <p:nvPr/>
        </p:nvSpPr>
        <p:spPr>
          <a:xfrm>
            <a:off x="9235440" y="2286000"/>
            <a:ext cx="2377440" cy="457200"/>
          </a:xfrm>
          <a:prstGeom prst="rect">
            <a:avLst/>
          </a:prstGeom>
          <a:solidFill>
            <a:srgbClr val="0E1F3D"/>
          </a:solidFill>
          <a:ln w="12700">
            <a:solidFill>
              <a:srgbClr val="FFFFFF"/>
            </a:solidFill>
            <a:prstDash val="solid"/>
          </a:ln>
        </p:spPr>
      </p:sp>
      <p:sp>
        <p:nvSpPr>
          <p:cNvPr id="23" name="Text 21"/>
          <p:cNvSpPr/>
          <p:nvPr/>
        </p:nvSpPr>
        <p:spPr>
          <a:xfrm>
            <a:off x="9326880" y="2331720"/>
            <a:ext cx="2194560" cy="365760"/>
          </a:xfrm>
          <a:prstGeom prst="rect">
            <a:avLst/>
          </a:prstGeom>
          <a:noFill/>
          <a:ln/>
        </p:spPr>
        <p:txBody>
          <a:bodyPr wrap="square" lIns="0" tIns="0" rIns="0" bIns="0" rtlCol="0" anchor="ctr"/>
          <a:lstStyle/>
          <a:p>
            <a:pPr algn="ctr" indent="0" marL="0">
              <a:buNone/>
            </a:pPr>
            <a:r>
              <a:rPr lang="en-US" sz="1000" b="1" spc="200" kern="0" dirty="0">
                <a:solidFill>
                  <a:srgbClr val="FFFFFF"/>
                </a:solidFill>
                <a:latin typeface="Calibri" pitchFamily="34" charset="0"/>
                <a:ea typeface="Calibri" pitchFamily="34" charset="-122"/>
                <a:cs typeface="Calibri" pitchFamily="34" charset="-120"/>
              </a:rPr>
              <a:t>SUIVI</a:t>
            </a:r>
            <a:endParaRPr lang="en-US" sz="1000" dirty="0"/>
          </a:p>
        </p:txBody>
      </p:sp>
      <p:sp>
        <p:nvSpPr>
          <p:cNvPr id="24" name="Shape 22"/>
          <p:cNvSpPr/>
          <p:nvPr/>
        </p:nvSpPr>
        <p:spPr>
          <a:xfrm>
            <a:off x="548640" y="2743200"/>
            <a:ext cx="1280160" cy="502920"/>
          </a:xfrm>
          <a:prstGeom prst="rect">
            <a:avLst/>
          </a:prstGeom>
          <a:solidFill>
            <a:srgbClr val="FFFFFF"/>
          </a:solidFill>
          <a:ln w="12700">
            <a:solidFill>
              <a:srgbClr val="DDE2E8"/>
            </a:solidFill>
            <a:prstDash val="solid"/>
          </a:ln>
        </p:spPr>
      </p:sp>
      <p:sp>
        <p:nvSpPr>
          <p:cNvPr id="25" name="Text 23"/>
          <p:cNvSpPr/>
          <p:nvPr/>
        </p:nvSpPr>
        <p:spPr>
          <a:xfrm>
            <a:off x="640080" y="2788920"/>
            <a:ext cx="109728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10/05 14:32</a:t>
            </a:r>
            <a:endParaRPr lang="en-US" sz="1050" dirty="0"/>
          </a:p>
        </p:txBody>
      </p:sp>
      <p:sp>
        <p:nvSpPr>
          <p:cNvPr id="26" name="Shape 24"/>
          <p:cNvSpPr/>
          <p:nvPr/>
        </p:nvSpPr>
        <p:spPr>
          <a:xfrm>
            <a:off x="1828800" y="2743200"/>
            <a:ext cx="1371600" cy="502920"/>
          </a:xfrm>
          <a:prstGeom prst="rect">
            <a:avLst/>
          </a:prstGeom>
          <a:solidFill>
            <a:srgbClr val="FFFFFF"/>
          </a:solidFill>
          <a:ln w="12700">
            <a:solidFill>
              <a:srgbClr val="DDE2E8"/>
            </a:solidFill>
            <a:prstDash val="solid"/>
          </a:ln>
        </p:spPr>
      </p:sp>
      <p:sp>
        <p:nvSpPr>
          <p:cNvPr id="27" name="Text 25"/>
          <p:cNvSpPr/>
          <p:nvPr/>
        </p:nvSpPr>
        <p:spPr>
          <a:xfrm>
            <a:off x="1920240" y="2788920"/>
            <a:ext cx="118872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Argus-AML</a:t>
            </a:r>
            <a:endParaRPr lang="en-US" sz="1050" dirty="0"/>
          </a:p>
        </p:txBody>
      </p:sp>
      <p:sp>
        <p:nvSpPr>
          <p:cNvPr id="28" name="Shape 26"/>
          <p:cNvSpPr/>
          <p:nvPr/>
        </p:nvSpPr>
        <p:spPr>
          <a:xfrm>
            <a:off x="3200400" y="2743200"/>
            <a:ext cx="2286000" cy="502920"/>
          </a:xfrm>
          <a:prstGeom prst="rect">
            <a:avLst/>
          </a:prstGeom>
          <a:solidFill>
            <a:srgbClr val="FFFFFF"/>
          </a:solidFill>
          <a:ln w="12700">
            <a:solidFill>
              <a:srgbClr val="DDE2E8"/>
            </a:solidFill>
            <a:prstDash val="solid"/>
          </a:ln>
        </p:spPr>
      </p:sp>
      <p:sp>
        <p:nvSpPr>
          <p:cNvPr id="29" name="Text 27"/>
          <p:cNvSpPr/>
          <p:nvPr/>
        </p:nvSpPr>
        <p:spPr>
          <a:xfrm>
            <a:off x="3291840" y="2788920"/>
            <a:ext cx="210312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Gel virement 4,2 M€</a:t>
            </a:r>
            <a:endParaRPr lang="en-US" sz="1050" dirty="0"/>
          </a:p>
        </p:txBody>
      </p:sp>
      <p:sp>
        <p:nvSpPr>
          <p:cNvPr id="30" name="Shape 28"/>
          <p:cNvSpPr/>
          <p:nvPr/>
        </p:nvSpPr>
        <p:spPr>
          <a:xfrm>
            <a:off x="5486400" y="2743200"/>
            <a:ext cx="731520" cy="502920"/>
          </a:xfrm>
          <a:prstGeom prst="rect">
            <a:avLst/>
          </a:prstGeom>
          <a:solidFill>
            <a:srgbClr val="FFFFFF"/>
          </a:solidFill>
          <a:ln w="12700">
            <a:solidFill>
              <a:srgbClr val="DDE2E8"/>
            </a:solidFill>
            <a:prstDash val="solid"/>
          </a:ln>
        </p:spPr>
      </p:sp>
      <p:sp>
        <p:nvSpPr>
          <p:cNvPr id="31" name="Text 29"/>
          <p:cNvSpPr/>
          <p:nvPr/>
        </p:nvSpPr>
        <p:spPr>
          <a:xfrm>
            <a:off x="5577840" y="2788920"/>
            <a:ext cx="548640" cy="411480"/>
          </a:xfrm>
          <a:prstGeom prst="rect">
            <a:avLst/>
          </a:prstGeom>
          <a:noFill/>
          <a:ln/>
        </p:spPr>
        <p:txBody>
          <a:bodyPr wrap="square" lIns="0" tIns="0" rIns="0" bIns="0" rtlCol="0" anchor="ctr"/>
          <a:lstStyle/>
          <a:p>
            <a:pPr algn="ctr" indent="0" marL="0">
              <a:buNone/>
            </a:pPr>
            <a:r>
              <a:rPr lang="en-US" sz="1050" b="1" dirty="0">
                <a:solidFill>
                  <a:srgbClr val="C0392B"/>
                </a:solidFill>
                <a:latin typeface="Calibri" pitchFamily="34" charset="0"/>
                <a:ea typeface="Calibri" pitchFamily="34" charset="-122"/>
                <a:cs typeface="Calibri" pitchFamily="34" charset="-120"/>
              </a:rPr>
              <a:t>C</a:t>
            </a:r>
            <a:endParaRPr lang="en-US" sz="1050" dirty="0"/>
          </a:p>
        </p:txBody>
      </p:sp>
      <p:sp>
        <p:nvSpPr>
          <p:cNvPr id="32" name="Shape 30"/>
          <p:cNvSpPr/>
          <p:nvPr/>
        </p:nvSpPr>
        <p:spPr>
          <a:xfrm>
            <a:off x="6217920" y="2743200"/>
            <a:ext cx="1188720" cy="502920"/>
          </a:xfrm>
          <a:prstGeom prst="rect">
            <a:avLst/>
          </a:prstGeom>
          <a:solidFill>
            <a:srgbClr val="FFFFFF"/>
          </a:solidFill>
          <a:ln w="12700">
            <a:solidFill>
              <a:srgbClr val="DDE2E8"/>
            </a:solidFill>
            <a:prstDash val="solid"/>
          </a:ln>
        </p:spPr>
      </p:sp>
      <p:sp>
        <p:nvSpPr>
          <p:cNvPr id="33" name="Text 31"/>
          <p:cNvSpPr/>
          <p:nvPr/>
        </p:nvSpPr>
        <p:spPr>
          <a:xfrm>
            <a:off x="6309360" y="2788920"/>
            <a:ext cx="100584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(auto)</a:t>
            </a:r>
            <a:endParaRPr lang="en-US" sz="1050" dirty="0"/>
          </a:p>
        </p:txBody>
      </p:sp>
      <p:sp>
        <p:nvSpPr>
          <p:cNvPr id="34" name="Shape 32"/>
          <p:cNvSpPr/>
          <p:nvPr/>
        </p:nvSpPr>
        <p:spPr>
          <a:xfrm>
            <a:off x="7406640" y="2743200"/>
            <a:ext cx="1828800" cy="502920"/>
          </a:xfrm>
          <a:prstGeom prst="rect">
            <a:avLst/>
          </a:prstGeom>
          <a:solidFill>
            <a:srgbClr val="FFFFFF"/>
          </a:solidFill>
          <a:ln w="12700">
            <a:solidFill>
              <a:srgbClr val="DDE2E8"/>
            </a:solidFill>
            <a:prstDash val="solid"/>
          </a:ln>
        </p:spPr>
      </p:sp>
      <p:sp>
        <p:nvSpPr>
          <p:cNvPr id="35" name="Text 33"/>
          <p:cNvSpPr/>
          <p:nvPr/>
        </p:nvSpPr>
        <p:spPr>
          <a:xfrm>
            <a:off x="7498080" y="2788920"/>
            <a:ext cx="164592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DS TRACFIN</a:t>
            </a:r>
            <a:endParaRPr lang="en-US" sz="1050" dirty="0"/>
          </a:p>
        </p:txBody>
      </p:sp>
      <p:sp>
        <p:nvSpPr>
          <p:cNvPr id="36" name="Shape 34"/>
          <p:cNvSpPr/>
          <p:nvPr/>
        </p:nvSpPr>
        <p:spPr>
          <a:xfrm>
            <a:off x="9235440" y="2743200"/>
            <a:ext cx="2377440" cy="502920"/>
          </a:xfrm>
          <a:prstGeom prst="rect">
            <a:avLst/>
          </a:prstGeom>
          <a:solidFill>
            <a:srgbClr val="FFFFFF"/>
          </a:solidFill>
          <a:ln w="12700">
            <a:solidFill>
              <a:srgbClr val="DDE2E8"/>
            </a:solidFill>
            <a:prstDash val="solid"/>
          </a:ln>
        </p:spPr>
      </p:sp>
      <p:sp>
        <p:nvSpPr>
          <p:cNvPr id="37" name="Text 35"/>
          <p:cNvSpPr/>
          <p:nvPr/>
        </p:nvSpPr>
        <p:spPr>
          <a:xfrm>
            <a:off x="9326880" y="2788920"/>
            <a:ext cx="219456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À revoir 24h</a:t>
            </a:r>
            <a:endParaRPr lang="en-US" sz="1050" dirty="0"/>
          </a:p>
        </p:txBody>
      </p:sp>
      <p:sp>
        <p:nvSpPr>
          <p:cNvPr id="38" name="Shape 36"/>
          <p:cNvSpPr/>
          <p:nvPr/>
        </p:nvSpPr>
        <p:spPr>
          <a:xfrm>
            <a:off x="548640" y="3246120"/>
            <a:ext cx="1280160" cy="502920"/>
          </a:xfrm>
          <a:prstGeom prst="rect">
            <a:avLst/>
          </a:prstGeom>
          <a:solidFill>
            <a:srgbClr val="F2F4F7"/>
          </a:solidFill>
          <a:ln w="12700">
            <a:solidFill>
              <a:srgbClr val="DDE2E8"/>
            </a:solidFill>
            <a:prstDash val="solid"/>
          </a:ln>
        </p:spPr>
      </p:sp>
      <p:sp>
        <p:nvSpPr>
          <p:cNvPr id="39" name="Text 37"/>
          <p:cNvSpPr/>
          <p:nvPr/>
        </p:nvSpPr>
        <p:spPr>
          <a:xfrm>
            <a:off x="640080" y="3291840"/>
            <a:ext cx="109728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10/05 11:18</a:t>
            </a:r>
            <a:endParaRPr lang="en-US" sz="1050" dirty="0"/>
          </a:p>
        </p:txBody>
      </p:sp>
      <p:sp>
        <p:nvSpPr>
          <p:cNvPr id="40" name="Shape 38"/>
          <p:cNvSpPr/>
          <p:nvPr/>
        </p:nvSpPr>
        <p:spPr>
          <a:xfrm>
            <a:off x="1828800" y="3246120"/>
            <a:ext cx="1371600" cy="502920"/>
          </a:xfrm>
          <a:prstGeom prst="rect">
            <a:avLst/>
          </a:prstGeom>
          <a:solidFill>
            <a:srgbClr val="F2F4F7"/>
          </a:solidFill>
          <a:ln w="12700">
            <a:solidFill>
              <a:srgbClr val="DDE2E8"/>
            </a:solidFill>
            <a:prstDash val="solid"/>
          </a:ln>
        </p:spPr>
      </p:sp>
      <p:sp>
        <p:nvSpPr>
          <p:cNvPr id="41" name="Text 39"/>
          <p:cNvSpPr/>
          <p:nvPr/>
        </p:nvSpPr>
        <p:spPr>
          <a:xfrm>
            <a:off x="1920240" y="3291840"/>
            <a:ext cx="118872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PriceFlux</a:t>
            </a:r>
            <a:endParaRPr lang="en-US" sz="1050" dirty="0"/>
          </a:p>
        </p:txBody>
      </p:sp>
      <p:sp>
        <p:nvSpPr>
          <p:cNvPr id="42" name="Shape 40"/>
          <p:cNvSpPr/>
          <p:nvPr/>
        </p:nvSpPr>
        <p:spPr>
          <a:xfrm>
            <a:off x="3200400" y="3246120"/>
            <a:ext cx="2286000" cy="502920"/>
          </a:xfrm>
          <a:prstGeom prst="rect">
            <a:avLst/>
          </a:prstGeom>
          <a:solidFill>
            <a:srgbClr val="F2F4F7"/>
          </a:solidFill>
          <a:ln w="12700">
            <a:solidFill>
              <a:srgbClr val="DDE2E8"/>
            </a:solidFill>
            <a:prstDash val="solid"/>
          </a:ln>
        </p:spPr>
      </p:sp>
      <p:sp>
        <p:nvSpPr>
          <p:cNvPr id="43" name="Text 41"/>
          <p:cNvSpPr/>
          <p:nvPr/>
        </p:nvSpPr>
        <p:spPr>
          <a:xfrm>
            <a:off x="3291840" y="3291840"/>
            <a:ext cx="210312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Baisse −12 % LNY</a:t>
            </a:r>
            <a:endParaRPr lang="en-US" sz="1050" dirty="0"/>
          </a:p>
        </p:txBody>
      </p:sp>
      <p:sp>
        <p:nvSpPr>
          <p:cNvPr id="44" name="Shape 42"/>
          <p:cNvSpPr/>
          <p:nvPr/>
        </p:nvSpPr>
        <p:spPr>
          <a:xfrm>
            <a:off x="5486400" y="3246120"/>
            <a:ext cx="731520" cy="502920"/>
          </a:xfrm>
          <a:prstGeom prst="rect">
            <a:avLst/>
          </a:prstGeom>
          <a:solidFill>
            <a:srgbClr val="F2F4F7"/>
          </a:solidFill>
          <a:ln w="12700">
            <a:solidFill>
              <a:srgbClr val="DDE2E8"/>
            </a:solidFill>
            <a:prstDash val="solid"/>
          </a:ln>
        </p:spPr>
      </p:sp>
      <p:sp>
        <p:nvSpPr>
          <p:cNvPr id="45" name="Text 43"/>
          <p:cNvSpPr/>
          <p:nvPr/>
        </p:nvSpPr>
        <p:spPr>
          <a:xfrm>
            <a:off x="5577840" y="3291840"/>
            <a:ext cx="548640" cy="411480"/>
          </a:xfrm>
          <a:prstGeom prst="rect">
            <a:avLst/>
          </a:prstGeom>
          <a:noFill/>
          <a:ln/>
        </p:spPr>
        <p:txBody>
          <a:bodyPr wrap="square" lIns="0" tIns="0" rIns="0" bIns="0" rtlCol="0" anchor="ctr"/>
          <a:lstStyle/>
          <a:p>
            <a:pPr algn="ctr" indent="0" marL="0">
              <a:buNone/>
            </a:pPr>
            <a:r>
              <a:rPr lang="en-US" sz="1050" b="1" dirty="0">
                <a:solidFill>
                  <a:srgbClr val="1E7E34"/>
                </a:solidFill>
                <a:latin typeface="Calibri" pitchFamily="34" charset="0"/>
                <a:ea typeface="Calibri" pitchFamily="34" charset="-122"/>
                <a:cs typeface="Calibri" pitchFamily="34" charset="-120"/>
              </a:rPr>
              <a:t>F</a:t>
            </a:r>
            <a:endParaRPr lang="en-US" sz="1050" dirty="0"/>
          </a:p>
        </p:txBody>
      </p:sp>
      <p:sp>
        <p:nvSpPr>
          <p:cNvPr id="46" name="Shape 44"/>
          <p:cNvSpPr/>
          <p:nvPr/>
        </p:nvSpPr>
        <p:spPr>
          <a:xfrm>
            <a:off x="6217920" y="3246120"/>
            <a:ext cx="1188720" cy="502920"/>
          </a:xfrm>
          <a:prstGeom prst="rect">
            <a:avLst/>
          </a:prstGeom>
          <a:solidFill>
            <a:srgbClr val="F2F4F7"/>
          </a:solidFill>
          <a:ln w="12700">
            <a:solidFill>
              <a:srgbClr val="DDE2E8"/>
            </a:solidFill>
            <a:prstDash val="solid"/>
          </a:ln>
        </p:spPr>
      </p:sp>
      <p:sp>
        <p:nvSpPr>
          <p:cNvPr id="47" name="Text 45"/>
          <p:cNvSpPr/>
          <p:nvPr/>
        </p:nvSpPr>
        <p:spPr>
          <a:xfrm>
            <a:off x="6309360" y="3291840"/>
            <a:ext cx="100584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(auto)</a:t>
            </a:r>
            <a:endParaRPr lang="en-US" sz="1050" dirty="0"/>
          </a:p>
        </p:txBody>
      </p:sp>
      <p:sp>
        <p:nvSpPr>
          <p:cNvPr id="48" name="Shape 46"/>
          <p:cNvSpPr/>
          <p:nvPr/>
        </p:nvSpPr>
        <p:spPr>
          <a:xfrm>
            <a:off x="7406640" y="3246120"/>
            <a:ext cx="1828800" cy="502920"/>
          </a:xfrm>
          <a:prstGeom prst="rect">
            <a:avLst/>
          </a:prstGeom>
          <a:solidFill>
            <a:srgbClr val="F2F4F7"/>
          </a:solidFill>
          <a:ln w="12700">
            <a:solidFill>
              <a:srgbClr val="DDE2E8"/>
            </a:solidFill>
            <a:prstDash val="solid"/>
          </a:ln>
        </p:spPr>
      </p:sp>
      <p:sp>
        <p:nvSpPr>
          <p:cNvPr id="49" name="Text 47"/>
          <p:cNvSpPr/>
          <p:nvPr/>
        </p:nvSpPr>
        <p:spPr>
          <a:xfrm>
            <a:off x="7498080" y="3291840"/>
            <a:ext cx="164592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+8 % rotation</a:t>
            </a:r>
            <a:endParaRPr lang="en-US" sz="1050" dirty="0"/>
          </a:p>
        </p:txBody>
      </p:sp>
      <p:sp>
        <p:nvSpPr>
          <p:cNvPr id="50" name="Shape 48"/>
          <p:cNvSpPr/>
          <p:nvPr/>
        </p:nvSpPr>
        <p:spPr>
          <a:xfrm>
            <a:off x="9235440" y="3246120"/>
            <a:ext cx="2377440" cy="502920"/>
          </a:xfrm>
          <a:prstGeom prst="rect">
            <a:avLst/>
          </a:prstGeom>
          <a:solidFill>
            <a:srgbClr val="F2F4F7"/>
          </a:solidFill>
          <a:ln w="12700">
            <a:solidFill>
              <a:srgbClr val="DDE2E8"/>
            </a:solidFill>
            <a:prstDash val="solid"/>
          </a:ln>
        </p:spPr>
      </p:sp>
      <p:sp>
        <p:nvSpPr>
          <p:cNvPr id="51" name="Text 49"/>
          <p:cNvSpPr/>
          <p:nvPr/>
        </p:nvSpPr>
        <p:spPr>
          <a:xfrm>
            <a:off x="9326880" y="3291840"/>
            <a:ext cx="219456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OK</a:t>
            </a:r>
            <a:endParaRPr lang="en-US" sz="1050" dirty="0"/>
          </a:p>
        </p:txBody>
      </p:sp>
      <p:sp>
        <p:nvSpPr>
          <p:cNvPr id="52" name="Shape 50"/>
          <p:cNvSpPr/>
          <p:nvPr/>
        </p:nvSpPr>
        <p:spPr>
          <a:xfrm>
            <a:off x="548640" y="3749040"/>
            <a:ext cx="1280160" cy="502920"/>
          </a:xfrm>
          <a:prstGeom prst="rect">
            <a:avLst/>
          </a:prstGeom>
          <a:solidFill>
            <a:srgbClr val="FFFFFF"/>
          </a:solidFill>
          <a:ln w="12700">
            <a:solidFill>
              <a:srgbClr val="DDE2E8"/>
            </a:solidFill>
            <a:prstDash val="solid"/>
          </a:ln>
        </p:spPr>
      </p:sp>
      <p:sp>
        <p:nvSpPr>
          <p:cNvPr id="53" name="Text 51"/>
          <p:cNvSpPr/>
          <p:nvPr/>
        </p:nvSpPr>
        <p:spPr>
          <a:xfrm>
            <a:off x="640080" y="3794760"/>
            <a:ext cx="109728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10/05 09:04</a:t>
            </a:r>
            <a:endParaRPr lang="en-US" sz="1050" dirty="0"/>
          </a:p>
        </p:txBody>
      </p:sp>
      <p:sp>
        <p:nvSpPr>
          <p:cNvPr id="54" name="Shape 52"/>
          <p:cNvSpPr/>
          <p:nvPr/>
        </p:nvSpPr>
        <p:spPr>
          <a:xfrm>
            <a:off x="1828800" y="3749040"/>
            <a:ext cx="1371600" cy="502920"/>
          </a:xfrm>
          <a:prstGeom prst="rect">
            <a:avLst/>
          </a:prstGeom>
          <a:solidFill>
            <a:srgbClr val="FFFFFF"/>
          </a:solidFill>
          <a:ln w="12700">
            <a:solidFill>
              <a:srgbClr val="DDE2E8"/>
            </a:solidFill>
            <a:prstDash val="solid"/>
          </a:ln>
        </p:spPr>
      </p:sp>
      <p:sp>
        <p:nvSpPr>
          <p:cNvPr id="55" name="Text 53"/>
          <p:cNvSpPr/>
          <p:nvPr/>
        </p:nvSpPr>
        <p:spPr>
          <a:xfrm>
            <a:off x="1920240" y="3794760"/>
            <a:ext cx="118872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DeployBot</a:t>
            </a:r>
            <a:endParaRPr lang="en-US" sz="1050" dirty="0"/>
          </a:p>
        </p:txBody>
      </p:sp>
      <p:sp>
        <p:nvSpPr>
          <p:cNvPr id="56" name="Shape 54"/>
          <p:cNvSpPr/>
          <p:nvPr/>
        </p:nvSpPr>
        <p:spPr>
          <a:xfrm>
            <a:off x="3200400" y="3749040"/>
            <a:ext cx="2286000" cy="502920"/>
          </a:xfrm>
          <a:prstGeom prst="rect">
            <a:avLst/>
          </a:prstGeom>
          <a:solidFill>
            <a:srgbClr val="FFFFFF"/>
          </a:solidFill>
          <a:ln w="12700">
            <a:solidFill>
              <a:srgbClr val="DDE2E8"/>
            </a:solidFill>
            <a:prstDash val="solid"/>
          </a:ln>
        </p:spPr>
      </p:sp>
      <p:sp>
        <p:nvSpPr>
          <p:cNvPr id="57" name="Text 55"/>
          <p:cNvSpPr/>
          <p:nvPr/>
        </p:nvSpPr>
        <p:spPr>
          <a:xfrm>
            <a:off x="3291840" y="3794760"/>
            <a:ext cx="210312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Rollback prod v2.41</a:t>
            </a:r>
            <a:endParaRPr lang="en-US" sz="1050" dirty="0"/>
          </a:p>
        </p:txBody>
      </p:sp>
      <p:sp>
        <p:nvSpPr>
          <p:cNvPr id="58" name="Shape 56"/>
          <p:cNvSpPr/>
          <p:nvPr/>
        </p:nvSpPr>
        <p:spPr>
          <a:xfrm>
            <a:off x="5486400" y="3749040"/>
            <a:ext cx="731520" cy="502920"/>
          </a:xfrm>
          <a:prstGeom prst="rect">
            <a:avLst/>
          </a:prstGeom>
          <a:solidFill>
            <a:srgbClr val="FFFFFF"/>
          </a:solidFill>
          <a:ln w="12700">
            <a:solidFill>
              <a:srgbClr val="DDE2E8"/>
            </a:solidFill>
            <a:prstDash val="solid"/>
          </a:ln>
        </p:spPr>
      </p:sp>
      <p:sp>
        <p:nvSpPr>
          <p:cNvPr id="59" name="Text 57"/>
          <p:cNvSpPr/>
          <p:nvPr/>
        </p:nvSpPr>
        <p:spPr>
          <a:xfrm>
            <a:off x="5577840" y="3794760"/>
            <a:ext cx="548640" cy="411480"/>
          </a:xfrm>
          <a:prstGeom prst="rect">
            <a:avLst/>
          </a:prstGeom>
          <a:noFill/>
          <a:ln/>
        </p:spPr>
        <p:txBody>
          <a:bodyPr wrap="square" lIns="0" tIns="0" rIns="0" bIns="0" rtlCol="0" anchor="ctr"/>
          <a:lstStyle/>
          <a:p>
            <a:pPr algn="ctr" indent="0" marL="0">
              <a:buNone/>
            </a:pPr>
            <a:r>
              <a:rPr lang="en-US" sz="1050" b="1" dirty="0">
                <a:solidFill>
                  <a:srgbClr val="D4AF37"/>
                </a:solidFill>
                <a:latin typeface="Calibri" pitchFamily="34" charset="0"/>
                <a:ea typeface="Calibri" pitchFamily="34" charset="-122"/>
                <a:cs typeface="Calibri" pitchFamily="34" charset="-120"/>
              </a:rPr>
              <a:t>M</a:t>
            </a:r>
            <a:endParaRPr lang="en-US" sz="1050" dirty="0"/>
          </a:p>
        </p:txBody>
      </p:sp>
      <p:sp>
        <p:nvSpPr>
          <p:cNvPr id="60" name="Shape 58"/>
          <p:cNvSpPr/>
          <p:nvPr/>
        </p:nvSpPr>
        <p:spPr>
          <a:xfrm>
            <a:off x="6217920" y="3749040"/>
            <a:ext cx="1188720" cy="502920"/>
          </a:xfrm>
          <a:prstGeom prst="rect">
            <a:avLst/>
          </a:prstGeom>
          <a:solidFill>
            <a:srgbClr val="FFFFFF"/>
          </a:solidFill>
          <a:ln w="12700">
            <a:solidFill>
              <a:srgbClr val="DDE2E8"/>
            </a:solidFill>
            <a:prstDash val="solid"/>
          </a:ln>
        </p:spPr>
      </p:sp>
      <p:sp>
        <p:nvSpPr>
          <p:cNvPr id="61" name="Text 59"/>
          <p:cNvSpPr/>
          <p:nvPr/>
        </p:nvSpPr>
        <p:spPr>
          <a:xfrm>
            <a:off x="6309360" y="3794760"/>
            <a:ext cx="100584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Ops Lead Z</a:t>
            </a:r>
            <a:endParaRPr lang="en-US" sz="1050" dirty="0"/>
          </a:p>
        </p:txBody>
      </p:sp>
      <p:sp>
        <p:nvSpPr>
          <p:cNvPr id="62" name="Shape 60"/>
          <p:cNvSpPr/>
          <p:nvPr/>
        </p:nvSpPr>
        <p:spPr>
          <a:xfrm>
            <a:off x="7406640" y="3749040"/>
            <a:ext cx="1828800" cy="502920"/>
          </a:xfrm>
          <a:prstGeom prst="rect">
            <a:avLst/>
          </a:prstGeom>
          <a:solidFill>
            <a:srgbClr val="FFFFFF"/>
          </a:solidFill>
          <a:ln w="12700">
            <a:solidFill>
              <a:srgbClr val="DDE2E8"/>
            </a:solidFill>
            <a:prstDash val="solid"/>
          </a:ln>
        </p:spPr>
      </p:sp>
      <p:sp>
        <p:nvSpPr>
          <p:cNvPr id="63" name="Text 61"/>
          <p:cNvSpPr/>
          <p:nvPr/>
        </p:nvSpPr>
        <p:spPr>
          <a:xfrm>
            <a:off x="7498080" y="3794760"/>
            <a:ext cx="164592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SLO restauré</a:t>
            </a:r>
            <a:endParaRPr lang="en-US" sz="1050" dirty="0"/>
          </a:p>
        </p:txBody>
      </p:sp>
      <p:sp>
        <p:nvSpPr>
          <p:cNvPr id="64" name="Shape 62"/>
          <p:cNvSpPr/>
          <p:nvPr/>
        </p:nvSpPr>
        <p:spPr>
          <a:xfrm>
            <a:off x="9235440" y="3749040"/>
            <a:ext cx="2377440" cy="502920"/>
          </a:xfrm>
          <a:prstGeom prst="rect">
            <a:avLst/>
          </a:prstGeom>
          <a:solidFill>
            <a:srgbClr val="FFFFFF"/>
          </a:solidFill>
          <a:ln w="12700">
            <a:solidFill>
              <a:srgbClr val="DDE2E8"/>
            </a:solidFill>
            <a:prstDash val="solid"/>
          </a:ln>
        </p:spPr>
      </p:sp>
      <p:sp>
        <p:nvSpPr>
          <p:cNvPr id="65" name="Text 63"/>
          <p:cNvSpPr/>
          <p:nvPr/>
        </p:nvSpPr>
        <p:spPr>
          <a:xfrm>
            <a:off x="9326880" y="3794760"/>
            <a:ext cx="219456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Post-mortem</a:t>
            </a:r>
            <a:endParaRPr lang="en-US" sz="1050" dirty="0"/>
          </a:p>
        </p:txBody>
      </p:sp>
      <p:sp>
        <p:nvSpPr>
          <p:cNvPr id="66" name="Shape 64"/>
          <p:cNvSpPr/>
          <p:nvPr/>
        </p:nvSpPr>
        <p:spPr>
          <a:xfrm>
            <a:off x="548640" y="4251960"/>
            <a:ext cx="1280160" cy="502920"/>
          </a:xfrm>
          <a:prstGeom prst="rect">
            <a:avLst/>
          </a:prstGeom>
          <a:solidFill>
            <a:srgbClr val="F2F4F7"/>
          </a:solidFill>
          <a:ln w="12700">
            <a:solidFill>
              <a:srgbClr val="DDE2E8"/>
            </a:solidFill>
            <a:prstDash val="solid"/>
          </a:ln>
        </p:spPr>
      </p:sp>
      <p:sp>
        <p:nvSpPr>
          <p:cNvPr id="67" name="Text 65"/>
          <p:cNvSpPr/>
          <p:nvPr/>
        </p:nvSpPr>
        <p:spPr>
          <a:xfrm>
            <a:off x="640080" y="4297680"/>
            <a:ext cx="109728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09/05 22:15</a:t>
            </a:r>
            <a:endParaRPr lang="en-US" sz="1050" dirty="0"/>
          </a:p>
        </p:txBody>
      </p:sp>
      <p:sp>
        <p:nvSpPr>
          <p:cNvPr id="68" name="Shape 66"/>
          <p:cNvSpPr/>
          <p:nvPr/>
        </p:nvSpPr>
        <p:spPr>
          <a:xfrm>
            <a:off x="1828800" y="4251960"/>
            <a:ext cx="1371600" cy="502920"/>
          </a:xfrm>
          <a:prstGeom prst="rect">
            <a:avLst/>
          </a:prstGeom>
          <a:solidFill>
            <a:srgbClr val="F2F4F7"/>
          </a:solidFill>
          <a:ln w="12700">
            <a:solidFill>
              <a:srgbClr val="DDE2E8"/>
            </a:solidFill>
            <a:prstDash val="solid"/>
          </a:ln>
        </p:spPr>
      </p:sp>
      <p:sp>
        <p:nvSpPr>
          <p:cNvPr id="69" name="Text 67"/>
          <p:cNvSpPr/>
          <p:nvPr/>
        </p:nvSpPr>
        <p:spPr>
          <a:xfrm>
            <a:off x="1920240" y="4297680"/>
            <a:ext cx="118872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Sentinel</a:t>
            </a:r>
            <a:endParaRPr lang="en-US" sz="1050" dirty="0"/>
          </a:p>
        </p:txBody>
      </p:sp>
      <p:sp>
        <p:nvSpPr>
          <p:cNvPr id="70" name="Shape 68"/>
          <p:cNvSpPr/>
          <p:nvPr/>
        </p:nvSpPr>
        <p:spPr>
          <a:xfrm>
            <a:off x="3200400" y="4251960"/>
            <a:ext cx="2286000" cy="502920"/>
          </a:xfrm>
          <a:prstGeom prst="rect">
            <a:avLst/>
          </a:prstGeom>
          <a:solidFill>
            <a:srgbClr val="F2F4F7"/>
          </a:solidFill>
          <a:ln w="12700">
            <a:solidFill>
              <a:srgbClr val="DDE2E8"/>
            </a:solidFill>
            <a:prstDash val="solid"/>
          </a:ln>
        </p:spPr>
      </p:sp>
      <p:sp>
        <p:nvSpPr>
          <p:cNvPr id="71" name="Text 69"/>
          <p:cNvSpPr/>
          <p:nvPr/>
        </p:nvSpPr>
        <p:spPr>
          <a:xfrm>
            <a:off x="3291840" y="4297680"/>
            <a:ext cx="210312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Restart pod x3</a:t>
            </a:r>
            <a:endParaRPr lang="en-US" sz="1050" dirty="0"/>
          </a:p>
        </p:txBody>
      </p:sp>
      <p:sp>
        <p:nvSpPr>
          <p:cNvPr id="72" name="Shape 70"/>
          <p:cNvSpPr/>
          <p:nvPr/>
        </p:nvSpPr>
        <p:spPr>
          <a:xfrm>
            <a:off x="5486400" y="4251960"/>
            <a:ext cx="731520" cy="502920"/>
          </a:xfrm>
          <a:prstGeom prst="rect">
            <a:avLst/>
          </a:prstGeom>
          <a:solidFill>
            <a:srgbClr val="F2F4F7"/>
          </a:solidFill>
          <a:ln w="12700">
            <a:solidFill>
              <a:srgbClr val="DDE2E8"/>
            </a:solidFill>
            <a:prstDash val="solid"/>
          </a:ln>
        </p:spPr>
      </p:sp>
      <p:sp>
        <p:nvSpPr>
          <p:cNvPr id="73" name="Text 71"/>
          <p:cNvSpPr/>
          <p:nvPr/>
        </p:nvSpPr>
        <p:spPr>
          <a:xfrm>
            <a:off x="5577840" y="4297680"/>
            <a:ext cx="548640" cy="411480"/>
          </a:xfrm>
          <a:prstGeom prst="rect">
            <a:avLst/>
          </a:prstGeom>
          <a:noFill/>
          <a:ln/>
        </p:spPr>
        <p:txBody>
          <a:bodyPr wrap="square" lIns="0" tIns="0" rIns="0" bIns="0" rtlCol="0" anchor="ctr"/>
          <a:lstStyle/>
          <a:p>
            <a:pPr algn="ctr" indent="0" marL="0">
              <a:buNone/>
            </a:pPr>
            <a:r>
              <a:rPr lang="en-US" sz="1050" b="1" dirty="0">
                <a:solidFill>
                  <a:srgbClr val="1E7E34"/>
                </a:solidFill>
                <a:latin typeface="Calibri" pitchFamily="34" charset="0"/>
                <a:ea typeface="Calibri" pitchFamily="34" charset="-122"/>
                <a:cs typeface="Calibri" pitchFamily="34" charset="-120"/>
              </a:rPr>
              <a:t>F</a:t>
            </a:r>
            <a:endParaRPr lang="en-US" sz="1050" dirty="0"/>
          </a:p>
        </p:txBody>
      </p:sp>
      <p:sp>
        <p:nvSpPr>
          <p:cNvPr id="74" name="Shape 72"/>
          <p:cNvSpPr/>
          <p:nvPr/>
        </p:nvSpPr>
        <p:spPr>
          <a:xfrm>
            <a:off x="6217920" y="4251960"/>
            <a:ext cx="1188720" cy="502920"/>
          </a:xfrm>
          <a:prstGeom prst="rect">
            <a:avLst/>
          </a:prstGeom>
          <a:solidFill>
            <a:srgbClr val="F2F4F7"/>
          </a:solidFill>
          <a:ln w="12700">
            <a:solidFill>
              <a:srgbClr val="DDE2E8"/>
            </a:solidFill>
            <a:prstDash val="solid"/>
          </a:ln>
        </p:spPr>
      </p:sp>
      <p:sp>
        <p:nvSpPr>
          <p:cNvPr id="75" name="Text 73"/>
          <p:cNvSpPr/>
          <p:nvPr/>
        </p:nvSpPr>
        <p:spPr>
          <a:xfrm>
            <a:off x="6309360" y="4297680"/>
            <a:ext cx="100584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(auto)</a:t>
            </a:r>
            <a:endParaRPr lang="en-US" sz="1050" dirty="0"/>
          </a:p>
        </p:txBody>
      </p:sp>
      <p:sp>
        <p:nvSpPr>
          <p:cNvPr id="76" name="Shape 74"/>
          <p:cNvSpPr/>
          <p:nvPr/>
        </p:nvSpPr>
        <p:spPr>
          <a:xfrm>
            <a:off x="7406640" y="4251960"/>
            <a:ext cx="1828800" cy="502920"/>
          </a:xfrm>
          <a:prstGeom prst="rect">
            <a:avLst/>
          </a:prstGeom>
          <a:solidFill>
            <a:srgbClr val="F2F4F7"/>
          </a:solidFill>
          <a:ln w="12700">
            <a:solidFill>
              <a:srgbClr val="DDE2E8"/>
            </a:solidFill>
            <a:prstDash val="solid"/>
          </a:ln>
        </p:spPr>
      </p:sp>
      <p:sp>
        <p:nvSpPr>
          <p:cNvPr id="77" name="Text 75"/>
          <p:cNvSpPr/>
          <p:nvPr/>
        </p:nvSpPr>
        <p:spPr>
          <a:xfrm>
            <a:off x="7498080" y="4297680"/>
            <a:ext cx="164592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OK</a:t>
            </a:r>
            <a:endParaRPr lang="en-US" sz="1050" dirty="0"/>
          </a:p>
        </p:txBody>
      </p:sp>
      <p:sp>
        <p:nvSpPr>
          <p:cNvPr id="78" name="Shape 76"/>
          <p:cNvSpPr/>
          <p:nvPr/>
        </p:nvSpPr>
        <p:spPr>
          <a:xfrm>
            <a:off x="9235440" y="4251960"/>
            <a:ext cx="2377440" cy="502920"/>
          </a:xfrm>
          <a:prstGeom prst="rect">
            <a:avLst/>
          </a:prstGeom>
          <a:solidFill>
            <a:srgbClr val="F2F4F7"/>
          </a:solidFill>
          <a:ln w="12700">
            <a:solidFill>
              <a:srgbClr val="DDE2E8"/>
            </a:solidFill>
            <a:prstDash val="solid"/>
          </a:ln>
        </p:spPr>
      </p:sp>
      <p:sp>
        <p:nvSpPr>
          <p:cNvPr id="79" name="Text 77"/>
          <p:cNvSpPr/>
          <p:nvPr/>
        </p:nvSpPr>
        <p:spPr>
          <a:xfrm>
            <a:off x="9326880" y="4297680"/>
            <a:ext cx="2194560" cy="411480"/>
          </a:xfrm>
          <a:prstGeom prst="rect">
            <a:avLst/>
          </a:prstGeom>
          <a:noFill/>
          <a:ln/>
        </p:spPr>
        <p:txBody>
          <a:bodyPr wrap="square" lIns="0" tIns="0" rIns="0" bIns="0" rtlCol="0" anchor="ctr"/>
          <a:lstStyle/>
          <a:p>
            <a:pPr algn="ctr" indent="0" marL="0">
              <a:buNone/>
            </a:pPr>
            <a:r>
              <a:rPr lang="en-US" sz="1050" dirty="0">
                <a:solidFill>
                  <a:srgbClr val="1A2332"/>
                </a:solidFill>
                <a:latin typeface="Calibri" pitchFamily="34" charset="0"/>
                <a:ea typeface="Calibri" pitchFamily="34" charset="-122"/>
                <a:cs typeface="Calibri" pitchFamily="34" charset="-120"/>
              </a:rPr>
              <a:t>—</a:t>
            </a:r>
            <a:endParaRPr lang="en-US" sz="1050" dirty="0"/>
          </a:p>
        </p:txBody>
      </p:sp>
      <p:sp>
        <p:nvSpPr>
          <p:cNvPr id="80" name="Text 78"/>
          <p:cNvSpPr/>
          <p:nvPr/>
        </p:nvSpPr>
        <p:spPr>
          <a:xfrm>
            <a:off x="548640" y="5029200"/>
            <a:ext cx="11064240" cy="365760"/>
          </a:xfrm>
          <a:prstGeom prst="rect">
            <a:avLst/>
          </a:prstGeom>
          <a:noFill/>
          <a:ln/>
        </p:spPr>
        <p:txBody>
          <a:bodyPr wrap="square" lIns="0" tIns="0" rIns="0" bIns="0" rtlCol="0" anchor="ctr"/>
          <a:lstStyle/>
          <a:p>
            <a:pPr indent="0" marL="0">
              <a:buNone/>
            </a:pPr>
            <a:r>
              <a:rPr lang="en-US" sz="1200" b="1" dirty="0">
                <a:solidFill>
                  <a:srgbClr val="0E1F3D"/>
                </a:solidFill>
              </a:rPr>
              <a:t>Niveau de risque : </a:t>
            </a:r>
            <a:pPr indent="0" marL="0">
              <a:buNone/>
            </a:pPr>
            <a:r>
              <a:rPr lang="en-US" sz="1200" dirty="0">
                <a:solidFill>
                  <a:srgbClr val="1A2332"/>
                </a:solidFill>
              </a:rPr>
              <a:t>C = Critique  ·  E = Élevé  ·  M = Modéré  ·  F = Faible</a:t>
            </a:r>
            <a:endParaRPr lang="en-US" sz="1200" dirty="0"/>
          </a:p>
        </p:txBody>
      </p:sp>
      <p:sp>
        <p:nvSpPr>
          <p:cNvPr id="81" name="Text 79"/>
          <p:cNvSpPr/>
          <p:nvPr/>
        </p:nvSpPr>
        <p:spPr>
          <a:xfrm>
            <a:off x="548640" y="5532120"/>
            <a:ext cx="11064240" cy="548640"/>
          </a:xfrm>
          <a:prstGeom prst="rect">
            <a:avLst/>
          </a:prstGeom>
          <a:noFill/>
          <a:ln/>
        </p:spPr>
        <p:txBody>
          <a:bodyPr wrap="square" lIns="0" tIns="0" rIns="0" bIns="0" rtlCol="0" anchor="ctr"/>
          <a:lstStyle/>
          <a:p>
            <a:pPr indent="0" marL="0">
              <a:buNone/>
            </a:pPr>
            <a:r>
              <a:rPr lang="en-US" sz="1300" b="1" i="1" dirty="0">
                <a:solidFill>
                  <a:srgbClr val="0E1F3D"/>
                </a:solidFill>
              </a:rPr>
              <a:t>Le Registre devient la pièce maîtresse en cas de litige : auditeur, juge, journaliste, autorité — chacun y trouve la trace de ce que l'agent a décidé, qui a validé, et avec quel impact.</a:t>
            </a:r>
            <a:endParaRPr lang="en-US" sz="13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3. LE CADRE ACF</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23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400" b="1" dirty="0">
                <a:solidFill>
                  <a:srgbClr val="0E1F3D"/>
                </a:solidFill>
                <a:latin typeface="Calibri" pitchFamily="34" charset="0"/>
                <a:ea typeface="Calibri" pitchFamily="34" charset="-122"/>
                <a:cs typeface="Calibri" pitchFamily="34" charset="-120"/>
              </a:rPr>
              <a:t>Le toolkit complet — 15 fiches actionnables</a:t>
            </a:r>
            <a:endParaRPr lang="en-US" sz="34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Imprimables A4, téléchargeables sur acfstandard.com — utilisables seul ou en atelier.</a:t>
            </a:r>
            <a:endParaRPr lang="en-US" sz="1600" dirty="0"/>
          </a:p>
        </p:txBody>
      </p:sp>
      <p:sp>
        <p:nvSpPr>
          <p:cNvPr id="10" name="Shape 8"/>
          <p:cNvSpPr/>
          <p:nvPr/>
        </p:nvSpPr>
        <p:spPr>
          <a:xfrm>
            <a:off x="548640" y="2194560"/>
            <a:ext cx="2697480" cy="8686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1" name="Shape 9"/>
          <p:cNvSpPr/>
          <p:nvPr/>
        </p:nvSpPr>
        <p:spPr>
          <a:xfrm>
            <a:off x="548640" y="2194560"/>
            <a:ext cx="640080" cy="868680"/>
          </a:xfrm>
          <a:prstGeom prst="rect">
            <a:avLst/>
          </a:prstGeom>
          <a:solidFill>
            <a:srgbClr val="0E1F3D"/>
          </a:solidFill>
          <a:ln w="12700">
            <a:solidFill>
              <a:srgbClr val="0E1F3D"/>
            </a:solidFill>
            <a:prstDash val="solid"/>
          </a:ln>
        </p:spPr>
      </p:sp>
      <p:sp>
        <p:nvSpPr>
          <p:cNvPr id="12" name="Text 10"/>
          <p:cNvSpPr/>
          <p:nvPr/>
        </p:nvSpPr>
        <p:spPr>
          <a:xfrm>
            <a:off x="548640" y="2194560"/>
            <a:ext cx="640080" cy="868680"/>
          </a:xfrm>
          <a:prstGeom prst="rect">
            <a:avLst/>
          </a:prstGeom>
          <a:noFill/>
          <a:ln/>
        </p:spPr>
        <p:txBody>
          <a:bodyPr wrap="square" lIns="0" tIns="0" rIns="0" bIns="0" rtlCol="0" anchor="ctr"/>
          <a:lstStyle/>
          <a:p>
            <a:pPr algn="ctr" indent="0" marL="0">
              <a:buNone/>
            </a:pPr>
            <a:r>
              <a:rPr lang="en-US" sz="2200" b="1" dirty="0">
                <a:solidFill>
                  <a:srgbClr val="00B8D4"/>
                </a:solidFill>
                <a:latin typeface="Calibri" pitchFamily="34" charset="0"/>
                <a:ea typeface="Calibri" pitchFamily="34" charset="-122"/>
                <a:cs typeface="Calibri" pitchFamily="34" charset="-120"/>
              </a:rPr>
              <a:t>00</a:t>
            </a:r>
            <a:endParaRPr lang="en-US" sz="2200" dirty="0"/>
          </a:p>
        </p:txBody>
      </p:sp>
      <p:sp>
        <p:nvSpPr>
          <p:cNvPr id="13" name="Text 11"/>
          <p:cNvSpPr/>
          <p:nvPr/>
        </p:nvSpPr>
        <p:spPr>
          <a:xfrm>
            <a:off x="1325880" y="2286000"/>
            <a:ext cx="1828800" cy="685800"/>
          </a:xfrm>
          <a:prstGeom prst="rect">
            <a:avLst/>
          </a:prstGeom>
          <a:noFill/>
          <a:ln/>
        </p:spPr>
        <p:txBody>
          <a:bodyPr wrap="square" lIns="0" tIns="0" rIns="0" bIns="0" rtlCol="0" anchor="ctr"/>
          <a:lstStyle/>
          <a:p>
            <a:pPr indent="0" marL="0">
              <a:buNone/>
            </a:pPr>
            <a:r>
              <a:rPr lang="en-US" sz="1150" b="1" dirty="0">
                <a:solidFill>
                  <a:srgbClr val="0E1F3D"/>
                </a:solidFill>
                <a:latin typeface="Calibri" pitchFamily="34" charset="0"/>
                <a:ea typeface="Calibri" pitchFamily="34" charset="-122"/>
                <a:cs typeface="Calibri" pitchFamily="34" charset="-120"/>
              </a:rPr>
              <a:t>Score de Souveraineté</a:t>
            </a:r>
            <a:endParaRPr lang="en-US" sz="1150" dirty="0"/>
          </a:p>
        </p:txBody>
      </p:sp>
      <p:sp>
        <p:nvSpPr>
          <p:cNvPr id="14" name="Shape 12"/>
          <p:cNvSpPr/>
          <p:nvPr/>
        </p:nvSpPr>
        <p:spPr>
          <a:xfrm>
            <a:off x="3337560" y="2194560"/>
            <a:ext cx="2697480" cy="8686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5" name="Shape 13"/>
          <p:cNvSpPr/>
          <p:nvPr/>
        </p:nvSpPr>
        <p:spPr>
          <a:xfrm>
            <a:off x="3337560" y="2194560"/>
            <a:ext cx="640080" cy="868680"/>
          </a:xfrm>
          <a:prstGeom prst="rect">
            <a:avLst/>
          </a:prstGeom>
          <a:solidFill>
            <a:srgbClr val="0E1F3D"/>
          </a:solidFill>
          <a:ln w="12700">
            <a:solidFill>
              <a:srgbClr val="0E1F3D"/>
            </a:solidFill>
            <a:prstDash val="solid"/>
          </a:ln>
        </p:spPr>
      </p:sp>
      <p:sp>
        <p:nvSpPr>
          <p:cNvPr id="16" name="Text 14"/>
          <p:cNvSpPr/>
          <p:nvPr/>
        </p:nvSpPr>
        <p:spPr>
          <a:xfrm>
            <a:off x="3337560" y="2194560"/>
            <a:ext cx="640080" cy="868680"/>
          </a:xfrm>
          <a:prstGeom prst="rect">
            <a:avLst/>
          </a:prstGeom>
          <a:noFill/>
          <a:ln/>
        </p:spPr>
        <p:txBody>
          <a:bodyPr wrap="square" lIns="0" tIns="0" rIns="0" bIns="0" rtlCol="0" anchor="ctr"/>
          <a:lstStyle/>
          <a:p>
            <a:pPr algn="ctr" indent="0" marL="0">
              <a:buNone/>
            </a:pPr>
            <a:r>
              <a:rPr lang="en-US" sz="2200" b="1" dirty="0">
                <a:solidFill>
                  <a:srgbClr val="00B8D4"/>
                </a:solidFill>
                <a:latin typeface="Calibri" pitchFamily="34" charset="0"/>
                <a:ea typeface="Calibri" pitchFamily="34" charset="-122"/>
                <a:cs typeface="Calibri" pitchFamily="34" charset="-120"/>
              </a:rPr>
              <a:t>01</a:t>
            </a:r>
            <a:endParaRPr lang="en-US" sz="2200" dirty="0"/>
          </a:p>
        </p:txBody>
      </p:sp>
      <p:sp>
        <p:nvSpPr>
          <p:cNvPr id="17" name="Text 15"/>
          <p:cNvSpPr/>
          <p:nvPr/>
        </p:nvSpPr>
        <p:spPr>
          <a:xfrm>
            <a:off x="4114800" y="2286000"/>
            <a:ext cx="1828800" cy="685800"/>
          </a:xfrm>
          <a:prstGeom prst="rect">
            <a:avLst/>
          </a:prstGeom>
          <a:noFill/>
          <a:ln/>
        </p:spPr>
        <p:txBody>
          <a:bodyPr wrap="square" lIns="0" tIns="0" rIns="0" bIns="0" rtlCol="0" anchor="ctr"/>
          <a:lstStyle/>
          <a:p>
            <a:pPr indent="0" marL="0">
              <a:buNone/>
            </a:pPr>
            <a:r>
              <a:rPr lang="en-US" sz="1150" b="1" dirty="0">
                <a:solidFill>
                  <a:srgbClr val="0E1F3D"/>
                </a:solidFill>
                <a:latin typeface="Calibri" pitchFamily="34" charset="0"/>
                <a:ea typeface="Calibri" pitchFamily="34" charset="-122"/>
                <a:cs typeface="Calibri" pitchFamily="34" charset="-120"/>
              </a:rPr>
              <a:t>Carte Décisionnelle</a:t>
            </a:r>
            <a:endParaRPr lang="en-US" sz="1150" dirty="0"/>
          </a:p>
        </p:txBody>
      </p:sp>
      <p:sp>
        <p:nvSpPr>
          <p:cNvPr id="18" name="Shape 16"/>
          <p:cNvSpPr/>
          <p:nvPr/>
        </p:nvSpPr>
        <p:spPr>
          <a:xfrm>
            <a:off x="6126480" y="2194560"/>
            <a:ext cx="2697480" cy="8686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9" name="Shape 17"/>
          <p:cNvSpPr/>
          <p:nvPr/>
        </p:nvSpPr>
        <p:spPr>
          <a:xfrm>
            <a:off x="6126480" y="2194560"/>
            <a:ext cx="640080" cy="868680"/>
          </a:xfrm>
          <a:prstGeom prst="rect">
            <a:avLst/>
          </a:prstGeom>
          <a:solidFill>
            <a:srgbClr val="0E1F3D"/>
          </a:solidFill>
          <a:ln w="12700">
            <a:solidFill>
              <a:srgbClr val="0E1F3D"/>
            </a:solidFill>
            <a:prstDash val="solid"/>
          </a:ln>
        </p:spPr>
      </p:sp>
      <p:sp>
        <p:nvSpPr>
          <p:cNvPr id="20" name="Text 18"/>
          <p:cNvSpPr/>
          <p:nvPr/>
        </p:nvSpPr>
        <p:spPr>
          <a:xfrm>
            <a:off x="6126480" y="2194560"/>
            <a:ext cx="640080" cy="868680"/>
          </a:xfrm>
          <a:prstGeom prst="rect">
            <a:avLst/>
          </a:prstGeom>
          <a:noFill/>
          <a:ln/>
        </p:spPr>
        <p:txBody>
          <a:bodyPr wrap="square" lIns="0" tIns="0" rIns="0" bIns="0" rtlCol="0" anchor="ctr"/>
          <a:lstStyle/>
          <a:p>
            <a:pPr algn="ctr" indent="0" marL="0">
              <a:buNone/>
            </a:pPr>
            <a:r>
              <a:rPr lang="en-US" sz="2200" b="1" dirty="0">
                <a:solidFill>
                  <a:srgbClr val="00B8D4"/>
                </a:solidFill>
                <a:latin typeface="Calibri" pitchFamily="34" charset="0"/>
                <a:ea typeface="Calibri" pitchFamily="34" charset="-122"/>
                <a:cs typeface="Calibri" pitchFamily="34" charset="-120"/>
              </a:rPr>
              <a:t>02</a:t>
            </a:r>
            <a:endParaRPr lang="en-US" sz="2200" dirty="0"/>
          </a:p>
        </p:txBody>
      </p:sp>
      <p:sp>
        <p:nvSpPr>
          <p:cNvPr id="21" name="Text 19"/>
          <p:cNvSpPr/>
          <p:nvPr/>
        </p:nvSpPr>
        <p:spPr>
          <a:xfrm>
            <a:off x="6903720" y="2286000"/>
            <a:ext cx="1828800" cy="685800"/>
          </a:xfrm>
          <a:prstGeom prst="rect">
            <a:avLst/>
          </a:prstGeom>
          <a:noFill/>
          <a:ln/>
        </p:spPr>
        <p:txBody>
          <a:bodyPr wrap="square" lIns="0" tIns="0" rIns="0" bIns="0" rtlCol="0" anchor="ctr"/>
          <a:lstStyle/>
          <a:p>
            <a:pPr indent="0" marL="0">
              <a:buNone/>
            </a:pPr>
            <a:r>
              <a:rPr lang="en-US" sz="1150" b="1" dirty="0">
                <a:solidFill>
                  <a:srgbClr val="0E1F3D"/>
                </a:solidFill>
                <a:latin typeface="Calibri" pitchFamily="34" charset="0"/>
                <a:ea typeface="Calibri" pitchFamily="34" charset="-122"/>
                <a:cs typeface="Calibri" pitchFamily="34" charset="-120"/>
              </a:rPr>
              <a:t>Matrice de Criticité</a:t>
            </a:r>
            <a:endParaRPr lang="en-US" sz="1150" dirty="0"/>
          </a:p>
        </p:txBody>
      </p:sp>
      <p:sp>
        <p:nvSpPr>
          <p:cNvPr id="22" name="Shape 20"/>
          <p:cNvSpPr/>
          <p:nvPr/>
        </p:nvSpPr>
        <p:spPr>
          <a:xfrm>
            <a:off x="8915400" y="2194560"/>
            <a:ext cx="2697480" cy="8686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3" name="Shape 21"/>
          <p:cNvSpPr/>
          <p:nvPr/>
        </p:nvSpPr>
        <p:spPr>
          <a:xfrm>
            <a:off x="8915400" y="2194560"/>
            <a:ext cx="640080" cy="868680"/>
          </a:xfrm>
          <a:prstGeom prst="rect">
            <a:avLst/>
          </a:prstGeom>
          <a:solidFill>
            <a:srgbClr val="0E1F3D"/>
          </a:solidFill>
          <a:ln w="12700">
            <a:solidFill>
              <a:srgbClr val="0E1F3D"/>
            </a:solidFill>
            <a:prstDash val="solid"/>
          </a:ln>
        </p:spPr>
      </p:sp>
      <p:sp>
        <p:nvSpPr>
          <p:cNvPr id="24" name="Text 22"/>
          <p:cNvSpPr/>
          <p:nvPr/>
        </p:nvSpPr>
        <p:spPr>
          <a:xfrm>
            <a:off x="8915400" y="2194560"/>
            <a:ext cx="640080" cy="868680"/>
          </a:xfrm>
          <a:prstGeom prst="rect">
            <a:avLst/>
          </a:prstGeom>
          <a:noFill/>
          <a:ln/>
        </p:spPr>
        <p:txBody>
          <a:bodyPr wrap="square" lIns="0" tIns="0" rIns="0" bIns="0" rtlCol="0" anchor="ctr"/>
          <a:lstStyle/>
          <a:p>
            <a:pPr algn="ctr" indent="0" marL="0">
              <a:buNone/>
            </a:pPr>
            <a:r>
              <a:rPr lang="en-US" sz="2200" b="1" dirty="0">
                <a:solidFill>
                  <a:srgbClr val="00B8D4"/>
                </a:solidFill>
                <a:latin typeface="Calibri" pitchFamily="34" charset="0"/>
                <a:ea typeface="Calibri" pitchFamily="34" charset="-122"/>
                <a:cs typeface="Calibri" pitchFamily="34" charset="-120"/>
              </a:rPr>
              <a:t>03</a:t>
            </a:r>
            <a:endParaRPr lang="en-US" sz="2200" dirty="0"/>
          </a:p>
        </p:txBody>
      </p:sp>
      <p:sp>
        <p:nvSpPr>
          <p:cNvPr id="25" name="Text 23"/>
          <p:cNvSpPr/>
          <p:nvPr/>
        </p:nvSpPr>
        <p:spPr>
          <a:xfrm>
            <a:off x="9692640" y="2286000"/>
            <a:ext cx="1828800" cy="685800"/>
          </a:xfrm>
          <a:prstGeom prst="rect">
            <a:avLst/>
          </a:prstGeom>
          <a:noFill/>
          <a:ln/>
        </p:spPr>
        <p:txBody>
          <a:bodyPr wrap="square" lIns="0" tIns="0" rIns="0" bIns="0" rtlCol="0" anchor="ctr"/>
          <a:lstStyle/>
          <a:p>
            <a:pPr indent="0" marL="0">
              <a:buNone/>
            </a:pPr>
            <a:r>
              <a:rPr lang="en-US" sz="1150" b="1" dirty="0">
                <a:solidFill>
                  <a:srgbClr val="0E1F3D"/>
                </a:solidFill>
                <a:latin typeface="Calibri" pitchFamily="34" charset="0"/>
                <a:ea typeface="Calibri" pitchFamily="34" charset="-122"/>
                <a:cs typeface="Calibri" pitchFamily="34" charset="-120"/>
              </a:rPr>
              <a:t>Constitution Agentique</a:t>
            </a:r>
            <a:endParaRPr lang="en-US" sz="1150" dirty="0"/>
          </a:p>
        </p:txBody>
      </p:sp>
      <p:sp>
        <p:nvSpPr>
          <p:cNvPr id="26" name="Shape 24"/>
          <p:cNvSpPr/>
          <p:nvPr/>
        </p:nvSpPr>
        <p:spPr>
          <a:xfrm>
            <a:off x="548640" y="3154680"/>
            <a:ext cx="2697480" cy="8686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7" name="Shape 25"/>
          <p:cNvSpPr/>
          <p:nvPr/>
        </p:nvSpPr>
        <p:spPr>
          <a:xfrm>
            <a:off x="548640" y="3154680"/>
            <a:ext cx="640080" cy="868680"/>
          </a:xfrm>
          <a:prstGeom prst="rect">
            <a:avLst/>
          </a:prstGeom>
          <a:solidFill>
            <a:srgbClr val="0E1F3D"/>
          </a:solidFill>
          <a:ln w="12700">
            <a:solidFill>
              <a:srgbClr val="0E1F3D"/>
            </a:solidFill>
            <a:prstDash val="solid"/>
          </a:ln>
        </p:spPr>
      </p:sp>
      <p:sp>
        <p:nvSpPr>
          <p:cNvPr id="28" name="Text 26"/>
          <p:cNvSpPr/>
          <p:nvPr/>
        </p:nvSpPr>
        <p:spPr>
          <a:xfrm>
            <a:off x="548640" y="3154680"/>
            <a:ext cx="640080" cy="868680"/>
          </a:xfrm>
          <a:prstGeom prst="rect">
            <a:avLst/>
          </a:prstGeom>
          <a:noFill/>
          <a:ln/>
        </p:spPr>
        <p:txBody>
          <a:bodyPr wrap="square" lIns="0" tIns="0" rIns="0" bIns="0" rtlCol="0" anchor="ctr"/>
          <a:lstStyle/>
          <a:p>
            <a:pPr algn="ctr" indent="0" marL="0">
              <a:buNone/>
            </a:pPr>
            <a:r>
              <a:rPr lang="en-US" sz="2200" b="1" dirty="0">
                <a:solidFill>
                  <a:srgbClr val="00B8D4"/>
                </a:solidFill>
                <a:latin typeface="Calibri" pitchFamily="34" charset="0"/>
                <a:ea typeface="Calibri" pitchFamily="34" charset="-122"/>
                <a:cs typeface="Calibri" pitchFamily="34" charset="-120"/>
              </a:rPr>
              <a:t>04</a:t>
            </a:r>
            <a:endParaRPr lang="en-US" sz="2200" dirty="0"/>
          </a:p>
        </p:txBody>
      </p:sp>
      <p:sp>
        <p:nvSpPr>
          <p:cNvPr id="29" name="Text 27"/>
          <p:cNvSpPr/>
          <p:nvPr/>
        </p:nvSpPr>
        <p:spPr>
          <a:xfrm>
            <a:off x="1325880" y="3246120"/>
            <a:ext cx="1828800" cy="685800"/>
          </a:xfrm>
          <a:prstGeom prst="rect">
            <a:avLst/>
          </a:prstGeom>
          <a:noFill/>
          <a:ln/>
        </p:spPr>
        <p:txBody>
          <a:bodyPr wrap="square" lIns="0" tIns="0" rIns="0" bIns="0" rtlCol="0" anchor="ctr"/>
          <a:lstStyle/>
          <a:p>
            <a:pPr indent="0" marL="0">
              <a:buNone/>
            </a:pPr>
            <a:r>
              <a:rPr lang="en-US" sz="1150" b="1" dirty="0">
                <a:solidFill>
                  <a:srgbClr val="0E1F3D"/>
                </a:solidFill>
                <a:latin typeface="Calibri" pitchFamily="34" charset="0"/>
                <a:ea typeface="Calibri" pitchFamily="34" charset="-122"/>
                <a:cs typeface="Calibri" pitchFamily="34" charset="-120"/>
              </a:rPr>
              <a:t>Fiche Agent</a:t>
            </a:r>
            <a:endParaRPr lang="en-US" sz="1150" dirty="0"/>
          </a:p>
        </p:txBody>
      </p:sp>
      <p:sp>
        <p:nvSpPr>
          <p:cNvPr id="30" name="Shape 28"/>
          <p:cNvSpPr/>
          <p:nvPr/>
        </p:nvSpPr>
        <p:spPr>
          <a:xfrm>
            <a:off x="3337560" y="3154680"/>
            <a:ext cx="2697480" cy="8686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31" name="Shape 29"/>
          <p:cNvSpPr/>
          <p:nvPr/>
        </p:nvSpPr>
        <p:spPr>
          <a:xfrm>
            <a:off x="3337560" y="3154680"/>
            <a:ext cx="640080" cy="868680"/>
          </a:xfrm>
          <a:prstGeom prst="rect">
            <a:avLst/>
          </a:prstGeom>
          <a:solidFill>
            <a:srgbClr val="0E1F3D"/>
          </a:solidFill>
          <a:ln w="12700">
            <a:solidFill>
              <a:srgbClr val="0E1F3D"/>
            </a:solidFill>
            <a:prstDash val="solid"/>
          </a:ln>
        </p:spPr>
      </p:sp>
      <p:sp>
        <p:nvSpPr>
          <p:cNvPr id="32" name="Text 30"/>
          <p:cNvSpPr/>
          <p:nvPr/>
        </p:nvSpPr>
        <p:spPr>
          <a:xfrm>
            <a:off x="3337560" y="3154680"/>
            <a:ext cx="640080" cy="868680"/>
          </a:xfrm>
          <a:prstGeom prst="rect">
            <a:avLst/>
          </a:prstGeom>
          <a:noFill/>
          <a:ln/>
        </p:spPr>
        <p:txBody>
          <a:bodyPr wrap="square" lIns="0" tIns="0" rIns="0" bIns="0" rtlCol="0" anchor="ctr"/>
          <a:lstStyle/>
          <a:p>
            <a:pPr algn="ctr" indent="0" marL="0">
              <a:buNone/>
            </a:pPr>
            <a:r>
              <a:rPr lang="en-US" sz="2200" b="1" dirty="0">
                <a:solidFill>
                  <a:srgbClr val="00B8D4"/>
                </a:solidFill>
                <a:latin typeface="Calibri" pitchFamily="34" charset="0"/>
                <a:ea typeface="Calibri" pitchFamily="34" charset="-122"/>
                <a:cs typeface="Calibri" pitchFamily="34" charset="-120"/>
              </a:rPr>
              <a:t>05</a:t>
            </a:r>
            <a:endParaRPr lang="en-US" sz="2200" dirty="0"/>
          </a:p>
        </p:txBody>
      </p:sp>
      <p:sp>
        <p:nvSpPr>
          <p:cNvPr id="33" name="Text 31"/>
          <p:cNvSpPr/>
          <p:nvPr/>
        </p:nvSpPr>
        <p:spPr>
          <a:xfrm>
            <a:off x="4114800" y="3246120"/>
            <a:ext cx="1828800" cy="685800"/>
          </a:xfrm>
          <a:prstGeom prst="rect">
            <a:avLst/>
          </a:prstGeom>
          <a:noFill/>
          <a:ln/>
        </p:spPr>
        <p:txBody>
          <a:bodyPr wrap="square" lIns="0" tIns="0" rIns="0" bIns="0" rtlCol="0" anchor="ctr"/>
          <a:lstStyle/>
          <a:p>
            <a:pPr indent="0" marL="0">
              <a:buNone/>
            </a:pPr>
            <a:r>
              <a:rPr lang="en-US" sz="1150" b="1" dirty="0">
                <a:solidFill>
                  <a:srgbClr val="0E1F3D"/>
                </a:solidFill>
                <a:latin typeface="Calibri" pitchFamily="34" charset="0"/>
                <a:ea typeface="Calibri" pitchFamily="34" charset="-122"/>
                <a:cs typeface="Calibri" pitchFamily="34" charset="-120"/>
              </a:rPr>
              <a:t>Supervision &amp; Gouvernance</a:t>
            </a:r>
            <a:endParaRPr lang="en-US" sz="1150" dirty="0"/>
          </a:p>
        </p:txBody>
      </p:sp>
      <p:sp>
        <p:nvSpPr>
          <p:cNvPr id="34" name="Shape 32"/>
          <p:cNvSpPr/>
          <p:nvPr/>
        </p:nvSpPr>
        <p:spPr>
          <a:xfrm>
            <a:off x="6126480" y="3154680"/>
            <a:ext cx="2697480" cy="8686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35" name="Shape 33"/>
          <p:cNvSpPr/>
          <p:nvPr/>
        </p:nvSpPr>
        <p:spPr>
          <a:xfrm>
            <a:off x="6126480" y="3154680"/>
            <a:ext cx="640080" cy="868680"/>
          </a:xfrm>
          <a:prstGeom prst="rect">
            <a:avLst/>
          </a:prstGeom>
          <a:solidFill>
            <a:srgbClr val="0E1F3D"/>
          </a:solidFill>
          <a:ln w="12700">
            <a:solidFill>
              <a:srgbClr val="0E1F3D"/>
            </a:solidFill>
            <a:prstDash val="solid"/>
          </a:ln>
        </p:spPr>
      </p:sp>
      <p:sp>
        <p:nvSpPr>
          <p:cNvPr id="36" name="Text 34"/>
          <p:cNvSpPr/>
          <p:nvPr/>
        </p:nvSpPr>
        <p:spPr>
          <a:xfrm>
            <a:off x="6126480" y="3154680"/>
            <a:ext cx="640080" cy="868680"/>
          </a:xfrm>
          <a:prstGeom prst="rect">
            <a:avLst/>
          </a:prstGeom>
          <a:noFill/>
          <a:ln/>
        </p:spPr>
        <p:txBody>
          <a:bodyPr wrap="square" lIns="0" tIns="0" rIns="0" bIns="0" rtlCol="0" anchor="ctr"/>
          <a:lstStyle/>
          <a:p>
            <a:pPr algn="ctr" indent="0" marL="0">
              <a:buNone/>
            </a:pPr>
            <a:r>
              <a:rPr lang="en-US" sz="2200" b="1" dirty="0">
                <a:solidFill>
                  <a:srgbClr val="00B8D4"/>
                </a:solidFill>
                <a:latin typeface="Calibri" pitchFamily="34" charset="0"/>
                <a:ea typeface="Calibri" pitchFamily="34" charset="-122"/>
                <a:cs typeface="Calibri" pitchFamily="34" charset="-120"/>
              </a:rPr>
              <a:t>06</a:t>
            </a:r>
            <a:endParaRPr lang="en-US" sz="2200" dirty="0"/>
          </a:p>
        </p:txBody>
      </p:sp>
      <p:sp>
        <p:nvSpPr>
          <p:cNvPr id="37" name="Text 35"/>
          <p:cNvSpPr/>
          <p:nvPr/>
        </p:nvSpPr>
        <p:spPr>
          <a:xfrm>
            <a:off x="6903720" y="3246120"/>
            <a:ext cx="1828800" cy="685800"/>
          </a:xfrm>
          <a:prstGeom prst="rect">
            <a:avLst/>
          </a:prstGeom>
          <a:noFill/>
          <a:ln/>
        </p:spPr>
        <p:txBody>
          <a:bodyPr wrap="square" lIns="0" tIns="0" rIns="0" bIns="0" rtlCol="0" anchor="ctr"/>
          <a:lstStyle/>
          <a:p>
            <a:pPr indent="0" marL="0">
              <a:buNone/>
            </a:pPr>
            <a:r>
              <a:rPr lang="en-US" sz="1150" b="1" dirty="0">
                <a:solidFill>
                  <a:srgbClr val="0E1F3D"/>
                </a:solidFill>
                <a:latin typeface="Calibri" pitchFamily="34" charset="0"/>
                <a:ea typeface="Calibri" pitchFamily="34" charset="-122"/>
                <a:cs typeface="Calibri" pitchFamily="34" charset="-120"/>
              </a:rPr>
              <a:t>Kill Switch</a:t>
            </a:r>
            <a:endParaRPr lang="en-US" sz="1150" dirty="0"/>
          </a:p>
        </p:txBody>
      </p:sp>
      <p:sp>
        <p:nvSpPr>
          <p:cNvPr id="38" name="Shape 36"/>
          <p:cNvSpPr/>
          <p:nvPr/>
        </p:nvSpPr>
        <p:spPr>
          <a:xfrm>
            <a:off x="8915400" y="3154680"/>
            <a:ext cx="2697480" cy="8686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39" name="Shape 37"/>
          <p:cNvSpPr/>
          <p:nvPr/>
        </p:nvSpPr>
        <p:spPr>
          <a:xfrm>
            <a:off x="8915400" y="3154680"/>
            <a:ext cx="640080" cy="868680"/>
          </a:xfrm>
          <a:prstGeom prst="rect">
            <a:avLst/>
          </a:prstGeom>
          <a:solidFill>
            <a:srgbClr val="0E1F3D"/>
          </a:solidFill>
          <a:ln w="12700">
            <a:solidFill>
              <a:srgbClr val="0E1F3D"/>
            </a:solidFill>
            <a:prstDash val="solid"/>
          </a:ln>
        </p:spPr>
      </p:sp>
      <p:sp>
        <p:nvSpPr>
          <p:cNvPr id="40" name="Text 38"/>
          <p:cNvSpPr/>
          <p:nvPr/>
        </p:nvSpPr>
        <p:spPr>
          <a:xfrm>
            <a:off x="8915400" y="3154680"/>
            <a:ext cx="640080" cy="868680"/>
          </a:xfrm>
          <a:prstGeom prst="rect">
            <a:avLst/>
          </a:prstGeom>
          <a:noFill/>
          <a:ln/>
        </p:spPr>
        <p:txBody>
          <a:bodyPr wrap="square" lIns="0" tIns="0" rIns="0" bIns="0" rtlCol="0" anchor="ctr"/>
          <a:lstStyle/>
          <a:p>
            <a:pPr algn="ctr" indent="0" marL="0">
              <a:buNone/>
            </a:pPr>
            <a:r>
              <a:rPr lang="en-US" sz="2200" b="1" dirty="0">
                <a:solidFill>
                  <a:srgbClr val="00B8D4"/>
                </a:solidFill>
                <a:latin typeface="Calibri" pitchFamily="34" charset="0"/>
                <a:ea typeface="Calibri" pitchFamily="34" charset="-122"/>
                <a:cs typeface="Calibri" pitchFamily="34" charset="-120"/>
              </a:rPr>
              <a:t>07</a:t>
            </a:r>
            <a:endParaRPr lang="en-US" sz="2200" dirty="0"/>
          </a:p>
        </p:txBody>
      </p:sp>
      <p:sp>
        <p:nvSpPr>
          <p:cNvPr id="41" name="Text 39"/>
          <p:cNvSpPr/>
          <p:nvPr/>
        </p:nvSpPr>
        <p:spPr>
          <a:xfrm>
            <a:off x="9692640" y="3246120"/>
            <a:ext cx="1828800" cy="685800"/>
          </a:xfrm>
          <a:prstGeom prst="rect">
            <a:avLst/>
          </a:prstGeom>
          <a:noFill/>
          <a:ln/>
        </p:spPr>
        <p:txBody>
          <a:bodyPr wrap="square" lIns="0" tIns="0" rIns="0" bIns="0" rtlCol="0" anchor="ctr"/>
          <a:lstStyle/>
          <a:p>
            <a:pPr indent="0" marL="0">
              <a:buNone/>
            </a:pPr>
            <a:r>
              <a:rPr lang="en-US" sz="1150" b="1" dirty="0">
                <a:solidFill>
                  <a:srgbClr val="0E1F3D"/>
                </a:solidFill>
                <a:latin typeface="Calibri" pitchFamily="34" charset="0"/>
                <a:ea typeface="Calibri" pitchFamily="34" charset="-122"/>
                <a:cs typeface="Calibri" pitchFamily="34" charset="-120"/>
              </a:rPr>
              <a:t>Dossier Premier Agent</a:t>
            </a:r>
            <a:endParaRPr lang="en-US" sz="1150" dirty="0"/>
          </a:p>
        </p:txBody>
      </p:sp>
      <p:sp>
        <p:nvSpPr>
          <p:cNvPr id="42" name="Shape 40"/>
          <p:cNvSpPr/>
          <p:nvPr/>
        </p:nvSpPr>
        <p:spPr>
          <a:xfrm>
            <a:off x="548640" y="4114800"/>
            <a:ext cx="2697480" cy="8686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43" name="Shape 41"/>
          <p:cNvSpPr/>
          <p:nvPr/>
        </p:nvSpPr>
        <p:spPr>
          <a:xfrm>
            <a:off x="548640" y="4114800"/>
            <a:ext cx="640080" cy="868680"/>
          </a:xfrm>
          <a:prstGeom prst="rect">
            <a:avLst/>
          </a:prstGeom>
          <a:solidFill>
            <a:srgbClr val="0E1F3D"/>
          </a:solidFill>
          <a:ln w="12700">
            <a:solidFill>
              <a:srgbClr val="0E1F3D"/>
            </a:solidFill>
            <a:prstDash val="solid"/>
          </a:ln>
        </p:spPr>
      </p:sp>
      <p:sp>
        <p:nvSpPr>
          <p:cNvPr id="44" name="Text 42"/>
          <p:cNvSpPr/>
          <p:nvPr/>
        </p:nvSpPr>
        <p:spPr>
          <a:xfrm>
            <a:off x="548640" y="4114800"/>
            <a:ext cx="640080" cy="868680"/>
          </a:xfrm>
          <a:prstGeom prst="rect">
            <a:avLst/>
          </a:prstGeom>
          <a:noFill/>
          <a:ln/>
        </p:spPr>
        <p:txBody>
          <a:bodyPr wrap="square" lIns="0" tIns="0" rIns="0" bIns="0" rtlCol="0" anchor="ctr"/>
          <a:lstStyle/>
          <a:p>
            <a:pPr algn="ctr" indent="0" marL="0">
              <a:buNone/>
            </a:pPr>
            <a:r>
              <a:rPr lang="en-US" sz="2200" b="1" dirty="0">
                <a:solidFill>
                  <a:srgbClr val="00B8D4"/>
                </a:solidFill>
                <a:latin typeface="Calibri" pitchFamily="34" charset="0"/>
                <a:ea typeface="Calibri" pitchFamily="34" charset="-122"/>
                <a:cs typeface="Calibri" pitchFamily="34" charset="-120"/>
              </a:rPr>
              <a:t>08</a:t>
            </a:r>
            <a:endParaRPr lang="en-US" sz="2200" dirty="0"/>
          </a:p>
        </p:txBody>
      </p:sp>
      <p:sp>
        <p:nvSpPr>
          <p:cNvPr id="45" name="Text 43"/>
          <p:cNvSpPr/>
          <p:nvPr/>
        </p:nvSpPr>
        <p:spPr>
          <a:xfrm>
            <a:off x="1325880" y="4206240"/>
            <a:ext cx="1828800" cy="685800"/>
          </a:xfrm>
          <a:prstGeom prst="rect">
            <a:avLst/>
          </a:prstGeom>
          <a:noFill/>
          <a:ln/>
        </p:spPr>
        <p:txBody>
          <a:bodyPr wrap="square" lIns="0" tIns="0" rIns="0" bIns="0" rtlCol="0" anchor="ctr"/>
          <a:lstStyle/>
          <a:p>
            <a:pPr indent="0" marL="0">
              <a:buNone/>
            </a:pPr>
            <a:r>
              <a:rPr lang="en-US" sz="1150" b="1" dirty="0">
                <a:solidFill>
                  <a:srgbClr val="0E1F3D"/>
                </a:solidFill>
                <a:latin typeface="Calibri" pitchFamily="34" charset="0"/>
                <a:ea typeface="Calibri" pitchFamily="34" charset="-122"/>
                <a:cs typeface="Calibri" pitchFamily="34" charset="-120"/>
              </a:rPr>
              <a:t>Registre des Décisions</a:t>
            </a:r>
            <a:endParaRPr lang="en-US" sz="1150" dirty="0"/>
          </a:p>
        </p:txBody>
      </p:sp>
      <p:sp>
        <p:nvSpPr>
          <p:cNvPr id="46" name="Shape 44"/>
          <p:cNvSpPr/>
          <p:nvPr/>
        </p:nvSpPr>
        <p:spPr>
          <a:xfrm>
            <a:off x="3337560" y="4114800"/>
            <a:ext cx="2697480" cy="8686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47" name="Shape 45"/>
          <p:cNvSpPr/>
          <p:nvPr/>
        </p:nvSpPr>
        <p:spPr>
          <a:xfrm>
            <a:off x="3337560" y="4114800"/>
            <a:ext cx="640080" cy="868680"/>
          </a:xfrm>
          <a:prstGeom prst="rect">
            <a:avLst/>
          </a:prstGeom>
          <a:solidFill>
            <a:srgbClr val="0E1F3D"/>
          </a:solidFill>
          <a:ln w="12700">
            <a:solidFill>
              <a:srgbClr val="0E1F3D"/>
            </a:solidFill>
            <a:prstDash val="solid"/>
          </a:ln>
        </p:spPr>
      </p:sp>
      <p:sp>
        <p:nvSpPr>
          <p:cNvPr id="48" name="Text 46"/>
          <p:cNvSpPr/>
          <p:nvPr/>
        </p:nvSpPr>
        <p:spPr>
          <a:xfrm>
            <a:off x="3337560" y="4114800"/>
            <a:ext cx="640080" cy="868680"/>
          </a:xfrm>
          <a:prstGeom prst="rect">
            <a:avLst/>
          </a:prstGeom>
          <a:noFill/>
          <a:ln/>
        </p:spPr>
        <p:txBody>
          <a:bodyPr wrap="square" lIns="0" tIns="0" rIns="0" bIns="0" rtlCol="0" anchor="ctr"/>
          <a:lstStyle/>
          <a:p>
            <a:pPr algn="ctr" indent="0" marL="0">
              <a:buNone/>
            </a:pPr>
            <a:r>
              <a:rPr lang="en-US" sz="2200" b="1" dirty="0">
                <a:solidFill>
                  <a:srgbClr val="00B8D4"/>
                </a:solidFill>
                <a:latin typeface="Calibri" pitchFamily="34" charset="0"/>
                <a:ea typeface="Calibri" pitchFamily="34" charset="-122"/>
                <a:cs typeface="Calibri" pitchFamily="34" charset="-120"/>
              </a:rPr>
              <a:t>09</a:t>
            </a:r>
            <a:endParaRPr lang="en-US" sz="2200" dirty="0"/>
          </a:p>
        </p:txBody>
      </p:sp>
      <p:sp>
        <p:nvSpPr>
          <p:cNvPr id="49" name="Text 47"/>
          <p:cNvSpPr/>
          <p:nvPr/>
        </p:nvSpPr>
        <p:spPr>
          <a:xfrm>
            <a:off x="4114800" y="4206240"/>
            <a:ext cx="1828800" cy="685800"/>
          </a:xfrm>
          <a:prstGeom prst="rect">
            <a:avLst/>
          </a:prstGeom>
          <a:noFill/>
          <a:ln/>
        </p:spPr>
        <p:txBody>
          <a:bodyPr wrap="square" lIns="0" tIns="0" rIns="0" bIns="0" rtlCol="0" anchor="ctr"/>
          <a:lstStyle/>
          <a:p>
            <a:pPr indent="0" marL="0">
              <a:buNone/>
            </a:pPr>
            <a:r>
              <a:rPr lang="en-US" sz="1150" b="1" dirty="0">
                <a:solidFill>
                  <a:srgbClr val="0E1F3D"/>
                </a:solidFill>
                <a:latin typeface="Calibri" pitchFamily="34" charset="0"/>
                <a:ea typeface="Calibri" pitchFamily="34" charset="-122"/>
                <a:cs typeface="Calibri" pitchFamily="34" charset="-120"/>
              </a:rPr>
              <a:t>Plan d'Action &amp; Amélioration</a:t>
            </a:r>
            <a:endParaRPr lang="en-US" sz="1150" dirty="0"/>
          </a:p>
        </p:txBody>
      </p:sp>
      <p:sp>
        <p:nvSpPr>
          <p:cNvPr id="50" name="Shape 48"/>
          <p:cNvSpPr/>
          <p:nvPr/>
        </p:nvSpPr>
        <p:spPr>
          <a:xfrm>
            <a:off x="6126480" y="4114800"/>
            <a:ext cx="2697480" cy="8686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51" name="Shape 49"/>
          <p:cNvSpPr/>
          <p:nvPr/>
        </p:nvSpPr>
        <p:spPr>
          <a:xfrm>
            <a:off x="6126480" y="4114800"/>
            <a:ext cx="640080" cy="868680"/>
          </a:xfrm>
          <a:prstGeom prst="rect">
            <a:avLst/>
          </a:prstGeom>
          <a:solidFill>
            <a:srgbClr val="0E1F3D"/>
          </a:solidFill>
          <a:ln w="12700">
            <a:solidFill>
              <a:srgbClr val="0E1F3D"/>
            </a:solidFill>
            <a:prstDash val="solid"/>
          </a:ln>
        </p:spPr>
      </p:sp>
      <p:sp>
        <p:nvSpPr>
          <p:cNvPr id="52" name="Text 50"/>
          <p:cNvSpPr/>
          <p:nvPr/>
        </p:nvSpPr>
        <p:spPr>
          <a:xfrm>
            <a:off x="6126480" y="4114800"/>
            <a:ext cx="640080" cy="868680"/>
          </a:xfrm>
          <a:prstGeom prst="rect">
            <a:avLst/>
          </a:prstGeom>
          <a:noFill/>
          <a:ln/>
        </p:spPr>
        <p:txBody>
          <a:bodyPr wrap="square" lIns="0" tIns="0" rIns="0" bIns="0" rtlCol="0" anchor="ctr"/>
          <a:lstStyle/>
          <a:p>
            <a:pPr algn="ctr" indent="0" marL="0">
              <a:buNone/>
            </a:pPr>
            <a:r>
              <a:rPr lang="en-US" sz="2200" b="1" dirty="0">
                <a:solidFill>
                  <a:srgbClr val="00B8D4"/>
                </a:solidFill>
                <a:latin typeface="Calibri" pitchFamily="34" charset="0"/>
                <a:ea typeface="Calibri" pitchFamily="34" charset="-122"/>
                <a:cs typeface="Calibri" pitchFamily="34" charset="-120"/>
              </a:rPr>
              <a:t>10</a:t>
            </a:r>
            <a:endParaRPr lang="en-US" sz="2200" dirty="0"/>
          </a:p>
        </p:txBody>
      </p:sp>
      <p:sp>
        <p:nvSpPr>
          <p:cNvPr id="53" name="Text 51"/>
          <p:cNvSpPr/>
          <p:nvPr/>
        </p:nvSpPr>
        <p:spPr>
          <a:xfrm>
            <a:off x="6903720" y="4206240"/>
            <a:ext cx="1828800" cy="685800"/>
          </a:xfrm>
          <a:prstGeom prst="rect">
            <a:avLst/>
          </a:prstGeom>
          <a:noFill/>
          <a:ln/>
        </p:spPr>
        <p:txBody>
          <a:bodyPr wrap="square" lIns="0" tIns="0" rIns="0" bIns="0" rtlCol="0" anchor="ctr"/>
          <a:lstStyle/>
          <a:p>
            <a:pPr indent="0" marL="0">
              <a:buNone/>
            </a:pPr>
            <a:r>
              <a:rPr lang="en-US" sz="1150" b="1" dirty="0">
                <a:solidFill>
                  <a:srgbClr val="0E1F3D"/>
                </a:solidFill>
                <a:latin typeface="Calibri" pitchFamily="34" charset="0"/>
                <a:ea typeface="Calibri" pitchFamily="34" charset="-122"/>
                <a:cs typeface="Calibri" pitchFamily="34" charset="-120"/>
              </a:rPr>
              <a:t>Audit Gouvernance 30 jours</a:t>
            </a:r>
            <a:endParaRPr lang="en-US" sz="1150" dirty="0"/>
          </a:p>
        </p:txBody>
      </p:sp>
      <p:sp>
        <p:nvSpPr>
          <p:cNvPr id="54" name="Shape 52"/>
          <p:cNvSpPr/>
          <p:nvPr/>
        </p:nvSpPr>
        <p:spPr>
          <a:xfrm>
            <a:off x="8915400" y="4114800"/>
            <a:ext cx="2697480" cy="8686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55" name="Shape 53"/>
          <p:cNvSpPr/>
          <p:nvPr/>
        </p:nvSpPr>
        <p:spPr>
          <a:xfrm>
            <a:off x="8915400" y="4114800"/>
            <a:ext cx="640080" cy="868680"/>
          </a:xfrm>
          <a:prstGeom prst="rect">
            <a:avLst/>
          </a:prstGeom>
          <a:solidFill>
            <a:srgbClr val="0E1F3D"/>
          </a:solidFill>
          <a:ln w="12700">
            <a:solidFill>
              <a:srgbClr val="0E1F3D"/>
            </a:solidFill>
            <a:prstDash val="solid"/>
          </a:ln>
        </p:spPr>
      </p:sp>
      <p:sp>
        <p:nvSpPr>
          <p:cNvPr id="56" name="Text 54"/>
          <p:cNvSpPr/>
          <p:nvPr/>
        </p:nvSpPr>
        <p:spPr>
          <a:xfrm>
            <a:off x="8915400" y="4114800"/>
            <a:ext cx="640080" cy="868680"/>
          </a:xfrm>
          <a:prstGeom prst="rect">
            <a:avLst/>
          </a:prstGeom>
          <a:noFill/>
          <a:ln/>
        </p:spPr>
        <p:txBody>
          <a:bodyPr wrap="square" lIns="0" tIns="0" rIns="0" bIns="0" rtlCol="0" anchor="ctr"/>
          <a:lstStyle/>
          <a:p>
            <a:pPr algn="ctr" indent="0" marL="0">
              <a:buNone/>
            </a:pPr>
            <a:r>
              <a:rPr lang="en-US" sz="2200" b="1" dirty="0">
                <a:solidFill>
                  <a:srgbClr val="00B8D4"/>
                </a:solidFill>
                <a:latin typeface="Calibri" pitchFamily="34" charset="0"/>
                <a:ea typeface="Calibri" pitchFamily="34" charset="-122"/>
                <a:cs typeface="Calibri" pitchFamily="34" charset="-120"/>
              </a:rPr>
              <a:t>11</a:t>
            </a:r>
            <a:endParaRPr lang="en-US" sz="2200" dirty="0"/>
          </a:p>
        </p:txBody>
      </p:sp>
      <p:sp>
        <p:nvSpPr>
          <p:cNvPr id="57" name="Text 55"/>
          <p:cNvSpPr/>
          <p:nvPr/>
        </p:nvSpPr>
        <p:spPr>
          <a:xfrm>
            <a:off x="9692640" y="4206240"/>
            <a:ext cx="1828800" cy="685800"/>
          </a:xfrm>
          <a:prstGeom prst="rect">
            <a:avLst/>
          </a:prstGeom>
          <a:noFill/>
          <a:ln/>
        </p:spPr>
        <p:txBody>
          <a:bodyPr wrap="square" lIns="0" tIns="0" rIns="0" bIns="0" rtlCol="0" anchor="ctr"/>
          <a:lstStyle/>
          <a:p>
            <a:pPr indent="0" marL="0">
              <a:buNone/>
            </a:pPr>
            <a:r>
              <a:rPr lang="en-US" sz="1150" b="1" dirty="0">
                <a:solidFill>
                  <a:srgbClr val="0E1F3D"/>
                </a:solidFill>
                <a:latin typeface="Calibri" pitchFamily="34" charset="0"/>
                <a:ea typeface="Calibri" pitchFamily="34" charset="-122"/>
                <a:cs typeface="Calibri" pitchFamily="34" charset="-120"/>
              </a:rPr>
              <a:t>Évaluation des Risques</a:t>
            </a:r>
            <a:endParaRPr lang="en-US" sz="1150" dirty="0"/>
          </a:p>
        </p:txBody>
      </p:sp>
      <p:sp>
        <p:nvSpPr>
          <p:cNvPr id="58" name="Shape 56"/>
          <p:cNvSpPr/>
          <p:nvPr/>
        </p:nvSpPr>
        <p:spPr>
          <a:xfrm>
            <a:off x="548640" y="5074920"/>
            <a:ext cx="2697480" cy="8686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59" name="Shape 57"/>
          <p:cNvSpPr/>
          <p:nvPr/>
        </p:nvSpPr>
        <p:spPr>
          <a:xfrm>
            <a:off x="548640" y="5074920"/>
            <a:ext cx="640080" cy="868680"/>
          </a:xfrm>
          <a:prstGeom prst="rect">
            <a:avLst/>
          </a:prstGeom>
          <a:solidFill>
            <a:srgbClr val="0E1F3D"/>
          </a:solidFill>
          <a:ln w="12700">
            <a:solidFill>
              <a:srgbClr val="0E1F3D"/>
            </a:solidFill>
            <a:prstDash val="solid"/>
          </a:ln>
        </p:spPr>
      </p:sp>
      <p:sp>
        <p:nvSpPr>
          <p:cNvPr id="60" name="Text 58"/>
          <p:cNvSpPr/>
          <p:nvPr/>
        </p:nvSpPr>
        <p:spPr>
          <a:xfrm>
            <a:off x="548640" y="5074920"/>
            <a:ext cx="640080" cy="868680"/>
          </a:xfrm>
          <a:prstGeom prst="rect">
            <a:avLst/>
          </a:prstGeom>
          <a:noFill/>
          <a:ln/>
        </p:spPr>
        <p:txBody>
          <a:bodyPr wrap="square" lIns="0" tIns="0" rIns="0" bIns="0" rtlCol="0" anchor="ctr"/>
          <a:lstStyle/>
          <a:p>
            <a:pPr algn="ctr" indent="0" marL="0">
              <a:buNone/>
            </a:pPr>
            <a:r>
              <a:rPr lang="en-US" sz="2200" b="1" dirty="0">
                <a:solidFill>
                  <a:srgbClr val="00B8D4"/>
                </a:solidFill>
                <a:latin typeface="Calibri" pitchFamily="34" charset="0"/>
                <a:ea typeface="Calibri" pitchFamily="34" charset="-122"/>
                <a:cs typeface="Calibri" pitchFamily="34" charset="-120"/>
              </a:rPr>
              <a:t>12</a:t>
            </a:r>
            <a:endParaRPr lang="en-US" sz="2200" dirty="0"/>
          </a:p>
        </p:txBody>
      </p:sp>
      <p:sp>
        <p:nvSpPr>
          <p:cNvPr id="61" name="Text 59"/>
          <p:cNvSpPr/>
          <p:nvPr/>
        </p:nvSpPr>
        <p:spPr>
          <a:xfrm>
            <a:off x="1325880" y="5166360"/>
            <a:ext cx="1828800" cy="685800"/>
          </a:xfrm>
          <a:prstGeom prst="rect">
            <a:avLst/>
          </a:prstGeom>
          <a:noFill/>
          <a:ln/>
        </p:spPr>
        <p:txBody>
          <a:bodyPr wrap="square" lIns="0" tIns="0" rIns="0" bIns="0" rtlCol="0" anchor="ctr"/>
          <a:lstStyle/>
          <a:p>
            <a:pPr indent="0" marL="0">
              <a:buNone/>
            </a:pPr>
            <a:r>
              <a:rPr lang="en-US" sz="1150" b="1" dirty="0">
                <a:solidFill>
                  <a:srgbClr val="0E1F3D"/>
                </a:solidFill>
                <a:latin typeface="Calibri" pitchFamily="34" charset="0"/>
                <a:ea typeface="Calibri" pitchFamily="34" charset="-122"/>
                <a:cs typeface="Calibri" pitchFamily="34" charset="-120"/>
              </a:rPr>
              <a:t>Mandat d'Agent</a:t>
            </a:r>
            <a:endParaRPr lang="en-US" sz="1150" dirty="0"/>
          </a:p>
        </p:txBody>
      </p:sp>
      <p:sp>
        <p:nvSpPr>
          <p:cNvPr id="62" name="Shape 60"/>
          <p:cNvSpPr/>
          <p:nvPr/>
        </p:nvSpPr>
        <p:spPr>
          <a:xfrm>
            <a:off x="3337560" y="5074920"/>
            <a:ext cx="2697480" cy="8686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63" name="Shape 61"/>
          <p:cNvSpPr/>
          <p:nvPr/>
        </p:nvSpPr>
        <p:spPr>
          <a:xfrm>
            <a:off x="3337560" y="5074920"/>
            <a:ext cx="640080" cy="868680"/>
          </a:xfrm>
          <a:prstGeom prst="rect">
            <a:avLst/>
          </a:prstGeom>
          <a:solidFill>
            <a:srgbClr val="0E1F3D"/>
          </a:solidFill>
          <a:ln w="12700">
            <a:solidFill>
              <a:srgbClr val="0E1F3D"/>
            </a:solidFill>
            <a:prstDash val="solid"/>
          </a:ln>
        </p:spPr>
      </p:sp>
      <p:sp>
        <p:nvSpPr>
          <p:cNvPr id="64" name="Text 62"/>
          <p:cNvSpPr/>
          <p:nvPr/>
        </p:nvSpPr>
        <p:spPr>
          <a:xfrm>
            <a:off x="3337560" y="5074920"/>
            <a:ext cx="640080" cy="868680"/>
          </a:xfrm>
          <a:prstGeom prst="rect">
            <a:avLst/>
          </a:prstGeom>
          <a:noFill/>
          <a:ln/>
        </p:spPr>
        <p:txBody>
          <a:bodyPr wrap="square" lIns="0" tIns="0" rIns="0" bIns="0" rtlCol="0" anchor="ctr"/>
          <a:lstStyle/>
          <a:p>
            <a:pPr algn="ctr" indent="0" marL="0">
              <a:buNone/>
            </a:pPr>
            <a:r>
              <a:rPr lang="en-US" sz="2200" b="1" dirty="0">
                <a:solidFill>
                  <a:srgbClr val="00B8D4"/>
                </a:solidFill>
                <a:latin typeface="Calibri" pitchFamily="34" charset="0"/>
                <a:ea typeface="Calibri" pitchFamily="34" charset="-122"/>
                <a:cs typeface="Calibri" pitchFamily="34" charset="-120"/>
              </a:rPr>
              <a:t>13</a:t>
            </a:r>
            <a:endParaRPr lang="en-US" sz="2200" dirty="0"/>
          </a:p>
        </p:txBody>
      </p:sp>
      <p:sp>
        <p:nvSpPr>
          <p:cNvPr id="65" name="Text 63"/>
          <p:cNvSpPr/>
          <p:nvPr/>
        </p:nvSpPr>
        <p:spPr>
          <a:xfrm>
            <a:off x="4114800" y="5166360"/>
            <a:ext cx="1828800" cy="685800"/>
          </a:xfrm>
          <a:prstGeom prst="rect">
            <a:avLst/>
          </a:prstGeom>
          <a:noFill/>
          <a:ln/>
        </p:spPr>
        <p:txBody>
          <a:bodyPr wrap="square" lIns="0" tIns="0" rIns="0" bIns="0" rtlCol="0" anchor="ctr"/>
          <a:lstStyle/>
          <a:p>
            <a:pPr indent="0" marL="0">
              <a:buNone/>
            </a:pPr>
            <a:r>
              <a:rPr lang="en-US" sz="1150" b="1" dirty="0">
                <a:solidFill>
                  <a:srgbClr val="0E1F3D"/>
                </a:solidFill>
                <a:latin typeface="Calibri" pitchFamily="34" charset="0"/>
                <a:ea typeface="Calibri" pitchFamily="34" charset="-122"/>
                <a:cs typeface="Calibri" pitchFamily="34" charset="-120"/>
              </a:rPr>
              <a:t>Cas Pratique Guidé</a:t>
            </a:r>
            <a:endParaRPr lang="en-US" sz="1150" dirty="0"/>
          </a:p>
        </p:txBody>
      </p:sp>
      <p:sp>
        <p:nvSpPr>
          <p:cNvPr id="66" name="Shape 64"/>
          <p:cNvSpPr/>
          <p:nvPr/>
        </p:nvSpPr>
        <p:spPr>
          <a:xfrm>
            <a:off x="6126480" y="5074920"/>
            <a:ext cx="2697480" cy="8686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67" name="Shape 65"/>
          <p:cNvSpPr/>
          <p:nvPr/>
        </p:nvSpPr>
        <p:spPr>
          <a:xfrm>
            <a:off x="6126480" y="5074920"/>
            <a:ext cx="640080" cy="868680"/>
          </a:xfrm>
          <a:prstGeom prst="rect">
            <a:avLst/>
          </a:prstGeom>
          <a:solidFill>
            <a:srgbClr val="0E1F3D"/>
          </a:solidFill>
          <a:ln w="12700">
            <a:solidFill>
              <a:srgbClr val="0E1F3D"/>
            </a:solidFill>
            <a:prstDash val="solid"/>
          </a:ln>
        </p:spPr>
      </p:sp>
      <p:sp>
        <p:nvSpPr>
          <p:cNvPr id="68" name="Text 66"/>
          <p:cNvSpPr/>
          <p:nvPr/>
        </p:nvSpPr>
        <p:spPr>
          <a:xfrm>
            <a:off x="6126480" y="5074920"/>
            <a:ext cx="640080" cy="868680"/>
          </a:xfrm>
          <a:prstGeom prst="rect">
            <a:avLst/>
          </a:prstGeom>
          <a:noFill/>
          <a:ln/>
        </p:spPr>
        <p:txBody>
          <a:bodyPr wrap="square" lIns="0" tIns="0" rIns="0" bIns="0" rtlCol="0" anchor="ctr"/>
          <a:lstStyle/>
          <a:p>
            <a:pPr algn="ctr" indent="0" marL="0">
              <a:buNone/>
            </a:pPr>
            <a:r>
              <a:rPr lang="en-US" sz="2200" b="1" dirty="0">
                <a:solidFill>
                  <a:srgbClr val="00B8D4"/>
                </a:solidFill>
                <a:latin typeface="Calibri" pitchFamily="34" charset="0"/>
                <a:ea typeface="Calibri" pitchFamily="34" charset="-122"/>
                <a:cs typeface="Calibri" pitchFamily="34" charset="-120"/>
              </a:rPr>
              <a:t>14</a:t>
            </a:r>
            <a:endParaRPr lang="en-US" sz="2200" dirty="0"/>
          </a:p>
        </p:txBody>
      </p:sp>
      <p:sp>
        <p:nvSpPr>
          <p:cNvPr id="69" name="Text 67"/>
          <p:cNvSpPr/>
          <p:nvPr/>
        </p:nvSpPr>
        <p:spPr>
          <a:xfrm>
            <a:off x="6903720" y="5166360"/>
            <a:ext cx="1828800" cy="685800"/>
          </a:xfrm>
          <a:prstGeom prst="rect">
            <a:avLst/>
          </a:prstGeom>
          <a:noFill/>
          <a:ln/>
        </p:spPr>
        <p:txBody>
          <a:bodyPr wrap="square" lIns="0" tIns="0" rIns="0" bIns="0" rtlCol="0" anchor="ctr"/>
          <a:lstStyle/>
          <a:p>
            <a:pPr indent="0" marL="0">
              <a:buNone/>
            </a:pPr>
            <a:r>
              <a:rPr lang="en-US" sz="1150" b="1" dirty="0">
                <a:solidFill>
                  <a:srgbClr val="0E1F3D"/>
                </a:solidFill>
                <a:latin typeface="Calibri" pitchFamily="34" charset="0"/>
                <a:ea typeface="Calibri" pitchFamily="34" charset="-122"/>
                <a:cs typeface="Calibri" pitchFamily="34" charset="-120"/>
              </a:rPr>
              <a:t>Guide Enseignant</a:t>
            </a:r>
            <a:endParaRPr lang="en-US" sz="1150" dirty="0"/>
          </a:p>
        </p:txBody>
      </p:sp>
      <p:sp>
        <p:nvSpPr>
          <p:cNvPr id="70" name="Shape 68"/>
          <p:cNvSpPr/>
          <p:nvPr/>
        </p:nvSpPr>
        <p:spPr>
          <a:xfrm>
            <a:off x="8915400" y="5074920"/>
            <a:ext cx="2697480" cy="8686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71" name="Shape 69"/>
          <p:cNvSpPr/>
          <p:nvPr/>
        </p:nvSpPr>
        <p:spPr>
          <a:xfrm>
            <a:off x="8915400" y="5074920"/>
            <a:ext cx="640080" cy="868680"/>
          </a:xfrm>
          <a:prstGeom prst="rect">
            <a:avLst/>
          </a:prstGeom>
          <a:solidFill>
            <a:srgbClr val="0E1F3D"/>
          </a:solidFill>
          <a:ln w="12700">
            <a:solidFill>
              <a:srgbClr val="0E1F3D"/>
            </a:solidFill>
            <a:prstDash val="solid"/>
          </a:ln>
        </p:spPr>
      </p:sp>
      <p:sp>
        <p:nvSpPr>
          <p:cNvPr id="72" name="Text 70"/>
          <p:cNvSpPr/>
          <p:nvPr/>
        </p:nvSpPr>
        <p:spPr>
          <a:xfrm>
            <a:off x="8915400" y="5074920"/>
            <a:ext cx="640080" cy="868680"/>
          </a:xfrm>
          <a:prstGeom prst="rect">
            <a:avLst/>
          </a:prstGeom>
          <a:noFill/>
          <a:ln/>
        </p:spPr>
        <p:txBody>
          <a:bodyPr wrap="square" lIns="0" tIns="0" rIns="0" bIns="0" rtlCol="0" anchor="ctr"/>
          <a:lstStyle/>
          <a:p>
            <a:pPr algn="ctr" indent="0" marL="0">
              <a:buNone/>
            </a:pPr>
            <a:r>
              <a:rPr lang="en-US" sz="2200" b="1" dirty="0">
                <a:solidFill>
                  <a:srgbClr val="00B8D4"/>
                </a:solidFill>
                <a:latin typeface="Calibri" pitchFamily="34" charset="0"/>
                <a:ea typeface="Calibri" pitchFamily="34" charset="-122"/>
                <a:cs typeface="Calibri" pitchFamily="34" charset="-120"/>
              </a:rPr>
              <a:t>15</a:t>
            </a:r>
            <a:endParaRPr lang="en-US" sz="2200" dirty="0"/>
          </a:p>
        </p:txBody>
      </p:sp>
      <p:sp>
        <p:nvSpPr>
          <p:cNvPr id="73" name="Text 71"/>
          <p:cNvSpPr/>
          <p:nvPr/>
        </p:nvSpPr>
        <p:spPr>
          <a:xfrm>
            <a:off x="9692640" y="5166360"/>
            <a:ext cx="1828800" cy="685800"/>
          </a:xfrm>
          <a:prstGeom prst="rect">
            <a:avLst/>
          </a:prstGeom>
          <a:noFill/>
          <a:ln/>
        </p:spPr>
        <p:txBody>
          <a:bodyPr wrap="square" lIns="0" tIns="0" rIns="0" bIns="0" rtlCol="0" anchor="ctr"/>
          <a:lstStyle/>
          <a:p>
            <a:pPr indent="0" marL="0">
              <a:buNone/>
            </a:pPr>
            <a:r>
              <a:rPr lang="en-US" sz="1150" b="1" dirty="0">
                <a:solidFill>
                  <a:srgbClr val="0E1F3D"/>
                </a:solidFill>
                <a:latin typeface="Calibri" pitchFamily="34" charset="0"/>
                <a:ea typeface="Calibri" pitchFamily="34" charset="-122"/>
                <a:cs typeface="Calibri" pitchFamily="34" charset="-120"/>
              </a:rPr>
              <a:t>Simulation de Gouvernance</a:t>
            </a:r>
            <a:endParaRPr lang="en-US" sz="115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4. ET MAINTENANT</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24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200" b="1" dirty="0">
                <a:solidFill>
                  <a:srgbClr val="0E1F3D"/>
                </a:solidFill>
                <a:latin typeface="Calibri" pitchFamily="34" charset="0"/>
                <a:ea typeface="Calibri" pitchFamily="34" charset="-122"/>
                <a:cs typeface="Calibri" pitchFamily="34" charset="-120"/>
              </a:rPr>
              <a:t>Cas vitrine — F4-C1 Heritage &amp; Partners</a:t>
            </a:r>
            <a:endParaRPr lang="en-US" sz="32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500" i="1" dirty="0">
                <a:solidFill>
                  <a:srgbClr val="5A6573"/>
                </a:solidFill>
                <a:latin typeface="Calibri" pitchFamily="34" charset="0"/>
                <a:ea typeface="Calibri" pitchFamily="34" charset="-122"/>
                <a:cs typeface="Calibri" pitchFamily="34" charset="-120"/>
              </a:rPr>
              <a:t>Quand l'absence de DDAO devient un défaut systémique organisationnel — pénalement.</a:t>
            </a:r>
            <a:endParaRPr lang="en-US" sz="1500" dirty="0"/>
          </a:p>
        </p:txBody>
      </p:sp>
      <p:sp>
        <p:nvSpPr>
          <p:cNvPr id="10" name="Shape 8"/>
          <p:cNvSpPr/>
          <p:nvPr/>
        </p:nvSpPr>
        <p:spPr>
          <a:xfrm>
            <a:off x="548640" y="2194560"/>
            <a:ext cx="2674620" cy="38404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1" name="Shape 9"/>
          <p:cNvSpPr/>
          <p:nvPr/>
        </p:nvSpPr>
        <p:spPr>
          <a:xfrm>
            <a:off x="548640" y="2194560"/>
            <a:ext cx="2674620" cy="548640"/>
          </a:xfrm>
          <a:prstGeom prst="rect">
            <a:avLst/>
          </a:prstGeom>
          <a:solidFill>
            <a:srgbClr val="1E7E34"/>
          </a:solidFill>
          <a:ln w="12700">
            <a:solidFill>
              <a:srgbClr val="1E7E34"/>
            </a:solidFill>
            <a:prstDash val="solid"/>
          </a:ln>
        </p:spPr>
      </p:sp>
      <p:sp>
        <p:nvSpPr>
          <p:cNvPr id="12" name="Text 10"/>
          <p:cNvSpPr/>
          <p:nvPr/>
        </p:nvSpPr>
        <p:spPr>
          <a:xfrm>
            <a:off x="731520" y="2286000"/>
            <a:ext cx="2308860" cy="365760"/>
          </a:xfrm>
          <a:prstGeom prst="rect">
            <a:avLst/>
          </a:prstGeom>
          <a:noFill/>
          <a:ln/>
        </p:spPr>
        <p:txBody>
          <a:bodyPr wrap="square" lIns="0" tIns="0" rIns="0" bIns="0" rtlCol="0" anchor="ctr"/>
          <a:lstStyle/>
          <a:p>
            <a:pPr indent="0" marL="0">
              <a:buNone/>
            </a:pPr>
            <a:r>
              <a:rPr lang="en-US" sz="1100" b="1" spc="300" kern="0" dirty="0">
                <a:solidFill>
                  <a:srgbClr val="FFFFFF"/>
                </a:solidFill>
                <a:latin typeface="Calibri" pitchFamily="34" charset="0"/>
                <a:ea typeface="Calibri" pitchFamily="34" charset="-122"/>
                <a:cs typeface="Calibri" pitchFamily="34" charset="-120"/>
              </a:rPr>
              <a:t>AVRIL 2025</a:t>
            </a:r>
            <a:endParaRPr lang="en-US" sz="1100" dirty="0"/>
          </a:p>
        </p:txBody>
      </p:sp>
      <p:sp>
        <p:nvSpPr>
          <p:cNvPr id="13" name="Text 11"/>
          <p:cNvSpPr/>
          <p:nvPr/>
        </p:nvSpPr>
        <p:spPr>
          <a:xfrm>
            <a:off x="731520" y="2834640"/>
            <a:ext cx="2308860" cy="411480"/>
          </a:xfrm>
          <a:prstGeom prst="rect">
            <a:avLst/>
          </a:prstGeom>
          <a:noFill/>
          <a:ln/>
        </p:spPr>
        <p:txBody>
          <a:bodyPr wrap="square" lIns="0" tIns="0" rIns="0" bIns="0" rtlCol="0" anchor="ctr"/>
          <a:lstStyle/>
          <a:p>
            <a:pPr indent="0" marL="0">
              <a:buNone/>
            </a:pPr>
            <a:r>
              <a:rPr lang="en-US" sz="1600" b="1" dirty="0">
                <a:solidFill>
                  <a:srgbClr val="0E1F3D"/>
                </a:solidFill>
                <a:latin typeface="Calibri" pitchFamily="34" charset="0"/>
                <a:ea typeface="Calibri" pitchFamily="34" charset="-122"/>
                <a:cs typeface="Calibri" pitchFamily="34" charset="-120"/>
              </a:rPr>
              <a:t>Déploiement</a:t>
            </a:r>
            <a:endParaRPr lang="en-US" sz="1600" dirty="0"/>
          </a:p>
        </p:txBody>
      </p:sp>
      <p:sp>
        <p:nvSpPr>
          <p:cNvPr id="14" name="Text 12"/>
          <p:cNvSpPr/>
          <p:nvPr/>
        </p:nvSpPr>
        <p:spPr>
          <a:xfrm>
            <a:off x="731520" y="3337560"/>
            <a:ext cx="2308860" cy="2560320"/>
          </a:xfrm>
          <a:prstGeom prst="rect">
            <a:avLst/>
          </a:prstGeom>
          <a:noFill/>
          <a:ln/>
        </p:spPr>
        <p:txBody>
          <a:bodyPr wrap="square" lIns="0" tIns="0" rIns="0" bIns="0" rtlCol="0" anchor="t"/>
          <a:lstStyle/>
          <a:p>
            <a:pPr indent="0" marL="0">
              <a:spcAft>
                <a:spcPts val="400"/>
              </a:spcAft>
              <a:buNone/>
            </a:pPr>
            <a:r>
              <a:rPr lang="en-US" sz="1100" dirty="0">
                <a:solidFill>
                  <a:srgbClr val="1A2332"/>
                </a:solidFill>
                <a:latin typeface="Calibri" pitchFamily="34" charset="0"/>
                <a:ea typeface="Calibri" pitchFamily="34" charset="-122"/>
                <a:cs typeface="Calibri" pitchFamily="34" charset="-120"/>
              </a:rPr>
              <a:t>Heritage &amp; Partners (banque privée familiale, 32 Md€ encours) déploie Argus, agent AML autonome qui peut geler des opérations clientes sans validation humaine.</a:t>
            </a:r>
            <a:endParaRPr lang="en-US" sz="1100" dirty="0"/>
          </a:p>
          <a:p>
            <a:pPr indent="0" marL="0">
              <a:spcAft>
                <a:spcPts val="400"/>
              </a:spcAft>
              <a:buNone/>
            </a:pPr>
            <a:endParaRPr lang="en-US" sz="1100" dirty="0"/>
          </a:p>
          <a:p>
            <a:pPr indent="0" marL="0">
              <a:spcAft>
                <a:spcPts val="400"/>
              </a:spcAft>
              <a:buNone/>
            </a:pPr>
            <a:r>
              <a:rPr lang="en-US" sz="1100" dirty="0">
                <a:solidFill>
                  <a:srgbClr val="1A2332"/>
                </a:solidFill>
                <a:latin typeface="Calibri" pitchFamily="34" charset="0"/>
                <a:ea typeface="Calibri" pitchFamily="34" charset="-122"/>
                <a:cs typeface="Calibri" pitchFamily="34" charset="-120"/>
              </a:rPr>
              <a:t>Validation Comité Risques + ACPR.</a:t>
            </a:r>
            <a:endParaRPr lang="en-US" sz="1100" dirty="0"/>
          </a:p>
        </p:txBody>
      </p:sp>
      <p:sp>
        <p:nvSpPr>
          <p:cNvPr id="15" name="Shape 13"/>
          <p:cNvSpPr/>
          <p:nvPr/>
        </p:nvSpPr>
        <p:spPr>
          <a:xfrm>
            <a:off x="3342132" y="2194560"/>
            <a:ext cx="2674620" cy="38404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6" name="Shape 14"/>
          <p:cNvSpPr/>
          <p:nvPr/>
        </p:nvSpPr>
        <p:spPr>
          <a:xfrm>
            <a:off x="3342132" y="2194560"/>
            <a:ext cx="2674620" cy="548640"/>
          </a:xfrm>
          <a:prstGeom prst="rect">
            <a:avLst/>
          </a:prstGeom>
          <a:solidFill>
            <a:srgbClr val="C0392B"/>
          </a:solidFill>
          <a:ln w="12700">
            <a:solidFill>
              <a:srgbClr val="C0392B"/>
            </a:solidFill>
            <a:prstDash val="solid"/>
          </a:ln>
        </p:spPr>
      </p:sp>
      <p:sp>
        <p:nvSpPr>
          <p:cNvPr id="17" name="Text 15"/>
          <p:cNvSpPr/>
          <p:nvPr/>
        </p:nvSpPr>
        <p:spPr>
          <a:xfrm>
            <a:off x="3525012" y="2286000"/>
            <a:ext cx="2308860" cy="365760"/>
          </a:xfrm>
          <a:prstGeom prst="rect">
            <a:avLst/>
          </a:prstGeom>
          <a:noFill/>
          <a:ln/>
        </p:spPr>
        <p:txBody>
          <a:bodyPr wrap="square" lIns="0" tIns="0" rIns="0" bIns="0" rtlCol="0" anchor="ctr"/>
          <a:lstStyle/>
          <a:p>
            <a:pPr indent="0" marL="0">
              <a:buNone/>
            </a:pPr>
            <a:r>
              <a:rPr lang="en-US" sz="1100" b="1" spc="300" kern="0" dirty="0">
                <a:solidFill>
                  <a:srgbClr val="FFFFFF"/>
                </a:solidFill>
                <a:latin typeface="Calibri" pitchFamily="34" charset="0"/>
                <a:ea typeface="Calibri" pitchFamily="34" charset="-122"/>
                <a:cs typeface="Calibri" pitchFamily="34" charset="-120"/>
              </a:rPr>
              <a:t>16 NOV 2025</a:t>
            </a:r>
            <a:endParaRPr lang="en-US" sz="1100" dirty="0"/>
          </a:p>
        </p:txBody>
      </p:sp>
      <p:sp>
        <p:nvSpPr>
          <p:cNvPr id="18" name="Text 16"/>
          <p:cNvSpPr/>
          <p:nvPr/>
        </p:nvSpPr>
        <p:spPr>
          <a:xfrm>
            <a:off x="3525012" y="2834640"/>
            <a:ext cx="2308860" cy="411480"/>
          </a:xfrm>
          <a:prstGeom prst="rect">
            <a:avLst/>
          </a:prstGeom>
          <a:noFill/>
          <a:ln/>
        </p:spPr>
        <p:txBody>
          <a:bodyPr wrap="square" lIns="0" tIns="0" rIns="0" bIns="0" rtlCol="0" anchor="ctr"/>
          <a:lstStyle/>
          <a:p>
            <a:pPr indent="0" marL="0">
              <a:buNone/>
            </a:pPr>
            <a:r>
              <a:rPr lang="en-US" sz="1600" b="1" dirty="0">
                <a:solidFill>
                  <a:srgbClr val="0E1F3D"/>
                </a:solidFill>
                <a:latin typeface="Calibri" pitchFamily="34" charset="0"/>
                <a:ea typeface="Calibri" pitchFamily="34" charset="-122"/>
                <a:cs typeface="Calibri" pitchFamily="34" charset="-120"/>
              </a:rPr>
              <a:t>Incident</a:t>
            </a:r>
            <a:endParaRPr lang="en-US" sz="1600" dirty="0"/>
          </a:p>
        </p:txBody>
      </p:sp>
      <p:sp>
        <p:nvSpPr>
          <p:cNvPr id="19" name="Text 17"/>
          <p:cNvSpPr/>
          <p:nvPr/>
        </p:nvSpPr>
        <p:spPr>
          <a:xfrm>
            <a:off x="3525012" y="3337560"/>
            <a:ext cx="2308860" cy="2560320"/>
          </a:xfrm>
          <a:prstGeom prst="rect">
            <a:avLst/>
          </a:prstGeom>
          <a:noFill/>
          <a:ln/>
        </p:spPr>
        <p:txBody>
          <a:bodyPr wrap="square" lIns="0" tIns="0" rIns="0" bIns="0" rtlCol="0" anchor="t"/>
          <a:lstStyle/>
          <a:p>
            <a:pPr indent="0" marL="0">
              <a:spcAft>
                <a:spcPts val="400"/>
              </a:spcAft>
              <a:buNone/>
            </a:pPr>
            <a:r>
              <a:rPr lang="en-US" sz="1100" dirty="0">
                <a:solidFill>
                  <a:srgbClr val="1A2332"/>
                </a:solidFill>
                <a:latin typeface="Calibri" pitchFamily="34" charset="0"/>
                <a:ea typeface="Calibri" pitchFamily="34" charset="-122"/>
                <a:cs typeface="Calibri" pitchFamily="34" charset="-120"/>
              </a:rPr>
              <a:t>Mme A. (UHNWI russe, 78 ans) demande un transfert urgent de 4,2 M€ vers Chypre.</a:t>
            </a:r>
            <a:endParaRPr lang="en-US" sz="1100" dirty="0"/>
          </a:p>
          <a:p>
            <a:pPr indent="0" marL="0">
              <a:spcAft>
                <a:spcPts val="400"/>
              </a:spcAft>
              <a:buNone/>
            </a:pPr>
            <a:endParaRPr lang="en-US" sz="1100" dirty="0"/>
          </a:p>
          <a:p>
            <a:pPr indent="0" marL="0">
              <a:spcAft>
                <a:spcPts val="400"/>
              </a:spcAft>
              <a:buNone/>
            </a:pPr>
            <a:r>
              <a:rPr lang="en-US" sz="1100" dirty="0">
                <a:solidFill>
                  <a:srgbClr val="1A2332"/>
                </a:solidFill>
                <a:latin typeface="Calibri" pitchFamily="34" charset="0"/>
                <a:ea typeface="Calibri" pitchFamily="34" charset="-122"/>
                <a:cs typeface="Calibri" pitchFamily="34" charset="-120"/>
              </a:rPr>
              <a:t>Elle paye une rançon — kidnapping de son petit-fils. Argus gèle automatiquement et déclenche déclaration TRACFIN.</a:t>
            </a:r>
            <a:endParaRPr lang="en-US" sz="1100" dirty="0"/>
          </a:p>
          <a:p>
            <a:pPr indent="0" marL="0">
              <a:spcAft>
                <a:spcPts val="400"/>
              </a:spcAft>
              <a:buNone/>
            </a:pPr>
            <a:endParaRPr lang="en-US" sz="1100" dirty="0"/>
          </a:p>
          <a:p>
            <a:pPr indent="0" marL="0">
              <a:spcAft>
                <a:spcPts val="400"/>
              </a:spcAft>
              <a:buNone/>
            </a:pPr>
            <a:r>
              <a:rPr lang="en-US" sz="1100" dirty="0">
                <a:solidFill>
                  <a:srgbClr val="1A2332"/>
                </a:solidFill>
                <a:latin typeface="Calibri" pitchFamily="34" charset="0"/>
                <a:ea typeface="Calibri" pitchFamily="34" charset="-122"/>
                <a:cs typeface="Calibri" pitchFamily="34" charset="-120"/>
              </a:rPr>
              <a:t>Délai 9 jours. Petit-fils retrouvé décédé.</a:t>
            </a:r>
            <a:endParaRPr lang="en-US" sz="1100" dirty="0"/>
          </a:p>
        </p:txBody>
      </p:sp>
      <p:sp>
        <p:nvSpPr>
          <p:cNvPr id="20" name="Shape 18"/>
          <p:cNvSpPr/>
          <p:nvPr/>
        </p:nvSpPr>
        <p:spPr>
          <a:xfrm>
            <a:off x="6135624" y="2194560"/>
            <a:ext cx="2674620" cy="38404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1" name="Shape 19"/>
          <p:cNvSpPr/>
          <p:nvPr/>
        </p:nvSpPr>
        <p:spPr>
          <a:xfrm>
            <a:off x="6135624" y="2194560"/>
            <a:ext cx="2674620" cy="548640"/>
          </a:xfrm>
          <a:prstGeom prst="rect">
            <a:avLst/>
          </a:prstGeom>
          <a:solidFill>
            <a:srgbClr val="0E1F3D"/>
          </a:solidFill>
          <a:ln w="12700">
            <a:solidFill>
              <a:srgbClr val="0E1F3D"/>
            </a:solidFill>
            <a:prstDash val="solid"/>
          </a:ln>
        </p:spPr>
      </p:sp>
      <p:sp>
        <p:nvSpPr>
          <p:cNvPr id="22" name="Text 20"/>
          <p:cNvSpPr/>
          <p:nvPr/>
        </p:nvSpPr>
        <p:spPr>
          <a:xfrm>
            <a:off x="6318504" y="2286000"/>
            <a:ext cx="2308860" cy="365760"/>
          </a:xfrm>
          <a:prstGeom prst="rect">
            <a:avLst/>
          </a:prstGeom>
          <a:noFill/>
          <a:ln/>
        </p:spPr>
        <p:txBody>
          <a:bodyPr wrap="square" lIns="0" tIns="0" rIns="0" bIns="0" rtlCol="0" anchor="ctr"/>
          <a:lstStyle/>
          <a:p>
            <a:pPr indent="0" marL="0">
              <a:buNone/>
            </a:pPr>
            <a:r>
              <a:rPr lang="en-US" sz="1100" b="1" spc="300" kern="0" dirty="0">
                <a:solidFill>
                  <a:srgbClr val="FFFFFF"/>
                </a:solidFill>
                <a:latin typeface="Calibri" pitchFamily="34" charset="0"/>
                <a:ea typeface="Calibri" pitchFamily="34" charset="-122"/>
                <a:cs typeface="Calibri" pitchFamily="34" charset="-120"/>
              </a:rPr>
              <a:t>JAN 2027</a:t>
            </a:r>
            <a:endParaRPr lang="en-US" sz="1100" dirty="0"/>
          </a:p>
        </p:txBody>
      </p:sp>
      <p:sp>
        <p:nvSpPr>
          <p:cNvPr id="23" name="Text 21"/>
          <p:cNvSpPr/>
          <p:nvPr/>
        </p:nvSpPr>
        <p:spPr>
          <a:xfrm>
            <a:off x="6318504" y="2834640"/>
            <a:ext cx="2308860" cy="411480"/>
          </a:xfrm>
          <a:prstGeom prst="rect">
            <a:avLst/>
          </a:prstGeom>
          <a:noFill/>
          <a:ln/>
        </p:spPr>
        <p:txBody>
          <a:bodyPr wrap="square" lIns="0" tIns="0" rIns="0" bIns="0" rtlCol="0" anchor="ctr"/>
          <a:lstStyle/>
          <a:p>
            <a:pPr indent="0" marL="0">
              <a:buNone/>
            </a:pPr>
            <a:r>
              <a:rPr lang="en-US" sz="1600" b="1" dirty="0">
                <a:solidFill>
                  <a:srgbClr val="0E1F3D"/>
                </a:solidFill>
                <a:latin typeface="Calibri" pitchFamily="34" charset="0"/>
                <a:ea typeface="Calibri" pitchFamily="34" charset="-122"/>
                <a:cs typeface="Calibri" pitchFamily="34" charset="-120"/>
              </a:rPr>
              <a:t>Mise en examen</a:t>
            </a:r>
            <a:endParaRPr lang="en-US" sz="1600" dirty="0"/>
          </a:p>
        </p:txBody>
      </p:sp>
      <p:sp>
        <p:nvSpPr>
          <p:cNvPr id="24" name="Text 22"/>
          <p:cNvSpPr/>
          <p:nvPr/>
        </p:nvSpPr>
        <p:spPr>
          <a:xfrm>
            <a:off x="6318504" y="3337560"/>
            <a:ext cx="2308860" cy="2560320"/>
          </a:xfrm>
          <a:prstGeom prst="rect">
            <a:avLst/>
          </a:prstGeom>
          <a:noFill/>
          <a:ln/>
        </p:spPr>
        <p:txBody>
          <a:bodyPr wrap="square" lIns="0" tIns="0" rIns="0" bIns="0" rtlCol="0" anchor="t"/>
          <a:lstStyle/>
          <a:p>
            <a:pPr indent="0" marL="0">
              <a:spcAft>
                <a:spcPts val="400"/>
              </a:spcAft>
              <a:buNone/>
            </a:pPr>
            <a:r>
              <a:rPr lang="en-US" sz="1100" dirty="0">
                <a:solidFill>
                  <a:srgbClr val="1A2332"/>
                </a:solidFill>
                <a:latin typeface="Calibri" pitchFamily="34" charset="0"/>
                <a:ea typeface="Calibri" pitchFamily="34" charset="-122"/>
                <a:cs typeface="Calibri" pitchFamily="34" charset="-120"/>
              </a:rPr>
              <a:t>Plainte famille A. Parquet financier ouvre information judiciaire.</a:t>
            </a:r>
            <a:endParaRPr lang="en-US" sz="1100" dirty="0"/>
          </a:p>
          <a:p>
            <a:pPr indent="0" marL="0">
              <a:spcAft>
                <a:spcPts val="400"/>
              </a:spcAft>
              <a:buNone/>
            </a:pPr>
            <a:endParaRPr lang="en-US" sz="1100" dirty="0"/>
          </a:p>
          <a:p>
            <a:pPr indent="0" marL="0">
              <a:spcAft>
                <a:spcPts val="400"/>
              </a:spcAft>
              <a:buNone/>
            </a:pPr>
            <a:r>
              <a:rPr lang="en-US" sz="1100" dirty="0">
                <a:solidFill>
                  <a:srgbClr val="1A2332"/>
                </a:solidFill>
                <a:latin typeface="Calibri" pitchFamily="34" charset="0"/>
                <a:ea typeface="Calibri" pitchFamily="34" charset="-122"/>
                <a:cs typeface="Calibri" pitchFamily="34" charset="-120"/>
              </a:rPr>
              <a:t>DG Édouard Bréville mis en examen pour homicide involontaire.</a:t>
            </a:r>
            <a:endParaRPr lang="en-US" sz="1100" dirty="0"/>
          </a:p>
          <a:p>
            <a:pPr indent="0" marL="0">
              <a:spcAft>
                <a:spcPts val="400"/>
              </a:spcAft>
              <a:buNone/>
            </a:pPr>
            <a:r>
              <a:rPr lang="en-US" sz="1100" dirty="0">
                <a:solidFill>
                  <a:srgbClr val="1A2332"/>
                </a:solidFill>
                <a:latin typeface="Calibri" pitchFamily="34" charset="0"/>
                <a:ea typeface="Calibri" pitchFamily="34" charset="-122"/>
                <a:cs typeface="Calibri" pitchFamily="34" charset="-120"/>
              </a:rPr>
              <a:t>Claim 80 M€ dommages-intérêts.</a:t>
            </a:r>
            <a:endParaRPr lang="en-US" sz="1100" dirty="0"/>
          </a:p>
          <a:p>
            <a:pPr indent="0" marL="0">
              <a:spcAft>
                <a:spcPts val="400"/>
              </a:spcAft>
              <a:buNone/>
            </a:pPr>
            <a:endParaRPr lang="en-US" sz="1100" dirty="0"/>
          </a:p>
          <a:p>
            <a:pPr indent="0" marL="0">
              <a:spcAft>
                <a:spcPts val="400"/>
              </a:spcAft>
              <a:buNone/>
            </a:pPr>
            <a:r>
              <a:rPr lang="en-US" sz="1100" dirty="0">
                <a:solidFill>
                  <a:srgbClr val="1A2332"/>
                </a:solidFill>
                <a:latin typeface="Calibri" pitchFamily="34" charset="0"/>
                <a:ea typeface="Calibri" pitchFamily="34" charset="-122"/>
                <a:cs typeface="Calibri" pitchFamily="34" charset="-120"/>
              </a:rPr>
              <a:t>Mission ACPR thématique annoncée.</a:t>
            </a:r>
            <a:endParaRPr lang="en-US" sz="1100" dirty="0"/>
          </a:p>
        </p:txBody>
      </p:sp>
      <p:sp>
        <p:nvSpPr>
          <p:cNvPr id="25" name="Shape 23"/>
          <p:cNvSpPr/>
          <p:nvPr/>
        </p:nvSpPr>
        <p:spPr>
          <a:xfrm>
            <a:off x="8929116" y="2194560"/>
            <a:ext cx="2674620" cy="384048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6" name="Shape 24"/>
          <p:cNvSpPr/>
          <p:nvPr/>
        </p:nvSpPr>
        <p:spPr>
          <a:xfrm>
            <a:off x="8929116" y="2194560"/>
            <a:ext cx="2674620" cy="548640"/>
          </a:xfrm>
          <a:prstGeom prst="rect">
            <a:avLst/>
          </a:prstGeom>
          <a:solidFill>
            <a:srgbClr val="E67E22"/>
          </a:solidFill>
          <a:ln w="12700">
            <a:solidFill>
              <a:srgbClr val="E67E22"/>
            </a:solidFill>
            <a:prstDash val="solid"/>
          </a:ln>
        </p:spPr>
      </p:sp>
      <p:sp>
        <p:nvSpPr>
          <p:cNvPr id="27" name="Text 25"/>
          <p:cNvSpPr/>
          <p:nvPr/>
        </p:nvSpPr>
        <p:spPr>
          <a:xfrm>
            <a:off x="9111996" y="2286000"/>
            <a:ext cx="2308860" cy="365760"/>
          </a:xfrm>
          <a:prstGeom prst="rect">
            <a:avLst/>
          </a:prstGeom>
          <a:noFill/>
          <a:ln/>
        </p:spPr>
        <p:txBody>
          <a:bodyPr wrap="square" lIns="0" tIns="0" rIns="0" bIns="0" rtlCol="0" anchor="ctr"/>
          <a:lstStyle/>
          <a:p>
            <a:pPr indent="0" marL="0">
              <a:buNone/>
            </a:pPr>
            <a:r>
              <a:rPr lang="en-US" sz="1100" b="1" spc="300" kern="0" dirty="0">
                <a:solidFill>
                  <a:srgbClr val="FFFFFF"/>
                </a:solidFill>
                <a:latin typeface="Calibri" pitchFamily="34" charset="0"/>
                <a:ea typeface="Calibri" pitchFamily="34" charset="-122"/>
                <a:cs typeface="Calibri" pitchFamily="34" charset="-120"/>
              </a:rPr>
              <a:t>FÉV 2027</a:t>
            </a:r>
            <a:endParaRPr lang="en-US" sz="1100" dirty="0"/>
          </a:p>
        </p:txBody>
      </p:sp>
      <p:sp>
        <p:nvSpPr>
          <p:cNvPr id="28" name="Text 26"/>
          <p:cNvSpPr/>
          <p:nvPr/>
        </p:nvSpPr>
        <p:spPr>
          <a:xfrm>
            <a:off x="9111996" y="2834640"/>
            <a:ext cx="2308860" cy="411480"/>
          </a:xfrm>
          <a:prstGeom prst="rect">
            <a:avLst/>
          </a:prstGeom>
          <a:noFill/>
          <a:ln/>
        </p:spPr>
        <p:txBody>
          <a:bodyPr wrap="square" lIns="0" tIns="0" rIns="0" bIns="0" rtlCol="0" anchor="ctr"/>
          <a:lstStyle/>
          <a:p>
            <a:pPr indent="0" marL="0">
              <a:buNone/>
            </a:pPr>
            <a:r>
              <a:rPr lang="en-US" sz="1600" b="1" dirty="0">
                <a:solidFill>
                  <a:srgbClr val="0E1F3D"/>
                </a:solidFill>
                <a:latin typeface="Calibri" pitchFamily="34" charset="0"/>
                <a:ea typeface="Calibri" pitchFamily="34" charset="-122"/>
                <a:cs typeface="Calibri" pitchFamily="34" charset="-120"/>
              </a:rPr>
              <a:t>Le défaut systémique</a:t>
            </a:r>
            <a:endParaRPr lang="en-US" sz="1600" dirty="0"/>
          </a:p>
        </p:txBody>
      </p:sp>
      <p:sp>
        <p:nvSpPr>
          <p:cNvPr id="29" name="Text 27"/>
          <p:cNvSpPr/>
          <p:nvPr/>
        </p:nvSpPr>
        <p:spPr>
          <a:xfrm>
            <a:off x="9111996" y="3337560"/>
            <a:ext cx="2308860" cy="2560320"/>
          </a:xfrm>
          <a:prstGeom prst="rect">
            <a:avLst/>
          </a:prstGeom>
          <a:noFill/>
          <a:ln/>
        </p:spPr>
        <p:txBody>
          <a:bodyPr wrap="square" lIns="0" tIns="0" rIns="0" bIns="0" rtlCol="0" anchor="t"/>
          <a:lstStyle/>
          <a:p>
            <a:pPr indent="0" marL="0">
              <a:spcAft>
                <a:spcPts val="400"/>
              </a:spcAft>
              <a:buNone/>
            </a:pPr>
            <a:r>
              <a:rPr lang="en-US" sz="1100" dirty="0">
                <a:solidFill>
                  <a:srgbClr val="1A2332"/>
                </a:solidFill>
                <a:latin typeface="Calibri" pitchFamily="34" charset="0"/>
                <a:ea typeface="Calibri" pitchFamily="34" charset="-122"/>
                <a:cs typeface="Calibri" pitchFamily="34" charset="-120"/>
              </a:rPr>
              <a:t>Le parquet retient : Heritage n'avait AUCUN DDAO en novembre 2025.</a:t>
            </a:r>
            <a:endParaRPr lang="en-US" sz="1100" dirty="0"/>
          </a:p>
          <a:p>
            <a:pPr indent="0" marL="0">
              <a:spcAft>
                <a:spcPts val="400"/>
              </a:spcAft>
              <a:buNone/>
            </a:pPr>
            <a:endParaRPr lang="en-US" sz="1100" dirty="0"/>
          </a:p>
          <a:p>
            <a:pPr indent="0" marL="0">
              <a:spcAft>
                <a:spcPts val="400"/>
              </a:spcAft>
              <a:buNone/>
            </a:pPr>
            <a:r>
              <a:rPr lang="en-US" sz="1100" dirty="0">
                <a:solidFill>
                  <a:srgbClr val="1A2332"/>
                </a:solidFill>
                <a:latin typeface="Calibri" pitchFamily="34" charset="0"/>
                <a:ea typeface="Calibri" pitchFamily="34" charset="-122"/>
                <a:cs typeface="Calibri" pitchFamily="34" charset="-120"/>
              </a:rPr>
              <a:t>La supervision d'Argus reposait sur le RCCI avec cumul de fonctions.</a:t>
            </a:r>
            <a:endParaRPr lang="en-US" sz="1100" dirty="0"/>
          </a:p>
          <a:p>
            <a:pPr indent="0" marL="0">
              <a:spcAft>
                <a:spcPts val="400"/>
              </a:spcAft>
              <a:buNone/>
            </a:pPr>
            <a:endParaRPr lang="en-US" sz="1100" dirty="0"/>
          </a:p>
          <a:p>
            <a:pPr indent="0" marL="0">
              <a:spcAft>
                <a:spcPts val="400"/>
              </a:spcAft>
              <a:buNone/>
            </a:pPr>
            <a:r>
              <a:rPr lang="en-US" sz="1100" dirty="0">
                <a:solidFill>
                  <a:srgbClr val="1A2332"/>
                </a:solidFill>
                <a:latin typeface="Calibri" pitchFamily="34" charset="0"/>
                <a:ea typeface="Calibri" pitchFamily="34" charset="-122"/>
                <a:cs typeface="Calibri" pitchFamily="34" charset="-120"/>
              </a:rPr>
              <a:t>Aucun acteur n'avait pour mission de challenger Argus.</a:t>
            </a:r>
            <a:endParaRPr lang="en-US" sz="1100" dirty="0"/>
          </a:p>
          <a:p>
            <a:pPr indent="0" marL="0">
              <a:spcAft>
                <a:spcPts val="400"/>
              </a:spcAft>
              <a:buNone/>
            </a:pPr>
            <a:endParaRPr lang="en-US" sz="1100" dirty="0"/>
          </a:p>
          <a:p>
            <a:pPr indent="0" marL="0">
              <a:spcAft>
                <a:spcPts val="400"/>
              </a:spcAft>
              <a:buNone/>
            </a:pPr>
            <a:r>
              <a:rPr lang="en-US" sz="1100" dirty="0">
                <a:solidFill>
                  <a:srgbClr val="1A2332"/>
                </a:solidFill>
                <a:latin typeface="Calibri" pitchFamily="34" charset="0"/>
                <a:ea typeface="Calibri" pitchFamily="34" charset="-122"/>
                <a:cs typeface="Calibri" pitchFamily="34" charset="-120"/>
              </a:rPr>
              <a:t>→ Défaut d'organisation systémique.</a:t>
            </a:r>
            <a:endParaRPr lang="en-US" sz="1100" dirty="0"/>
          </a:p>
        </p:txBody>
      </p:sp>
      <p:sp>
        <p:nvSpPr>
          <p:cNvPr id="30" name="Text 28"/>
          <p:cNvSpPr/>
          <p:nvPr/>
        </p:nvSpPr>
        <p:spPr>
          <a:xfrm>
            <a:off x="548640" y="6217920"/>
            <a:ext cx="11064240" cy="365760"/>
          </a:xfrm>
          <a:prstGeom prst="rect">
            <a:avLst/>
          </a:prstGeom>
          <a:noFill/>
          <a:ln/>
        </p:spPr>
        <p:txBody>
          <a:bodyPr wrap="square" lIns="0" tIns="0" rIns="0" bIns="0" rtlCol="0" anchor="ctr"/>
          <a:lstStyle/>
          <a:p>
            <a:pPr algn="ctr" indent="0" marL="0">
              <a:buNone/>
            </a:pPr>
            <a:r>
              <a:rPr lang="en-US" sz="1200" i="1" dirty="0">
                <a:solidFill>
                  <a:srgbClr val="0E1F3D"/>
                </a:solidFill>
                <a:latin typeface="Calibri" pitchFamily="34" charset="0"/>
                <a:ea typeface="Calibri" pitchFamily="34" charset="-122"/>
                <a:cs typeface="Calibri" pitchFamily="34" charset="-120"/>
              </a:rPr>
              <a:t>Le Conseil nomme en urgence Catherine Vasseur (61 ans, ex-Directrice Adjointe ACPR) — première DDAO du groupe. La nomination devient la pièce centrale de la réponse organisationnelle.</a:t>
            </a:r>
            <a:endParaRPr lang="en-US" sz="12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4. ET MAINTENANT</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25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200" b="1" dirty="0">
                <a:solidFill>
                  <a:srgbClr val="0E1F3D"/>
                </a:solidFill>
                <a:latin typeface="Calibri" pitchFamily="34" charset="0"/>
                <a:ea typeface="Calibri" pitchFamily="34" charset="-122"/>
                <a:cs typeface="Calibri" pitchFamily="34" charset="-120"/>
              </a:rPr>
              <a:t>Trois façons d'utiliser le toolkit en classe</a:t>
            </a:r>
            <a:endParaRPr lang="en-US" sz="32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Tous les cas sont disponibles. Adaptez le format à votre contexte.</a:t>
            </a:r>
            <a:endParaRPr lang="en-US" sz="1600" dirty="0"/>
          </a:p>
        </p:txBody>
      </p:sp>
      <p:sp>
        <p:nvSpPr>
          <p:cNvPr id="10" name="Shape 8"/>
          <p:cNvSpPr/>
          <p:nvPr/>
        </p:nvSpPr>
        <p:spPr>
          <a:xfrm>
            <a:off x="548640" y="2194560"/>
            <a:ext cx="3566160" cy="39319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1" name="Shape 9"/>
          <p:cNvSpPr/>
          <p:nvPr/>
        </p:nvSpPr>
        <p:spPr>
          <a:xfrm>
            <a:off x="914400" y="2560320"/>
            <a:ext cx="914400" cy="914400"/>
          </a:xfrm>
          <a:prstGeom prst="ellipse">
            <a:avLst/>
          </a:prstGeom>
          <a:solidFill>
            <a:srgbClr val="0E1F3D"/>
          </a:solidFill>
          <a:ln w="12700">
            <a:solidFill>
              <a:srgbClr val="0E1F3D"/>
            </a:solidFill>
            <a:prstDash val="solid"/>
          </a:ln>
        </p:spPr>
      </p:sp>
      <p:sp>
        <p:nvSpPr>
          <p:cNvPr id="12" name="Text 10"/>
          <p:cNvSpPr/>
          <p:nvPr/>
        </p:nvSpPr>
        <p:spPr>
          <a:xfrm>
            <a:off x="914400" y="2560320"/>
            <a:ext cx="914400" cy="914400"/>
          </a:xfrm>
          <a:prstGeom prst="rect">
            <a:avLst/>
          </a:prstGeom>
          <a:noFill/>
          <a:ln/>
        </p:spPr>
        <p:txBody>
          <a:bodyPr wrap="square" lIns="0" tIns="0" rIns="0" bIns="0" rtlCol="0" anchor="ctr"/>
          <a:lstStyle/>
          <a:p>
            <a:pPr algn="ctr" indent="0" marL="0">
              <a:buNone/>
            </a:pPr>
            <a:r>
              <a:rPr lang="en-US" sz="3600" b="1" dirty="0">
                <a:solidFill>
                  <a:srgbClr val="FFFFFF"/>
                </a:solidFill>
                <a:latin typeface="Calibri" pitchFamily="34" charset="0"/>
                <a:ea typeface="Calibri" pitchFamily="34" charset="-122"/>
                <a:cs typeface="Calibri" pitchFamily="34" charset="-120"/>
              </a:rPr>
              <a:t>A</a:t>
            </a:r>
            <a:endParaRPr lang="en-US" sz="3600" dirty="0"/>
          </a:p>
        </p:txBody>
      </p:sp>
      <p:sp>
        <p:nvSpPr>
          <p:cNvPr id="13" name="Text 11"/>
          <p:cNvSpPr/>
          <p:nvPr/>
        </p:nvSpPr>
        <p:spPr>
          <a:xfrm>
            <a:off x="1965960" y="2606040"/>
            <a:ext cx="1920240" cy="502920"/>
          </a:xfrm>
          <a:prstGeom prst="rect">
            <a:avLst/>
          </a:prstGeom>
          <a:noFill/>
          <a:ln/>
        </p:spPr>
        <p:txBody>
          <a:bodyPr wrap="square" lIns="0" tIns="0" rIns="0" bIns="0" rtlCol="0" anchor="ctr"/>
          <a:lstStyle/>
          <a:p>
            <a:pPr indent="0" marL="0">
              <a:buNone/>
            </a:pPr>
            <a:r>
              <a:rPr lang="en-US" sz="1800" b="1" dirty="0">
                <a:solidFill>
                  <a:srgbClr val="0E1F3D"/>
                </a:solidFill>
                <a:latin typeface="Calibri" pitchFamily="34" charset="0"/>
                <a:ea typeface="Calibri" pitchFamily="34" charset="-122"/>
                <a:cs typeface="Calibri" pitchFamily="34" charset="-120"/>
              </a:rPr>
              <a:t>Analyse écrite</a:t>
            </a:r>
            <a:endParaRPr lang="en-US" sz="1800" dirty="0"/>
          </a:p>
        </p:txBody>
      </p:sp>
      <p:sp>
        <p:nvSpPr>
          <p:cNvPr id="14" name="Text 12"/>
          <p:cNvSpPr/>
          <p:nvPr/>
        </p:nvSpPr>
        <p:spPr>
          <a:xfrm>
            <a:off x="1965960" y="3108960"/>
            <a:ext cx="1920240" cy="320040"/>
          </a:xfrm>
          <a:prstGeom prst="rect">
            <a:avLst/>
          </a:prstGeom>
          <a:noFill/>
          <a:ln/>
        </p:spPr>
        <p:txBody>
          <a:bodyPr wrap="square" lIns="0" tIns="0" rIns="0" bIns="0" rtlCol="0" anchor="ctr"/>
          <a:lstStyle/>
          <a:p>
            <a:pPr indent="0" marL="0">
              <a:buNone/>
            </a:pPr>
            <a:r>
              <a:rPr lang="en-US" sz="1200" i="1" dirty="0">
                <a:solidFill>
                  <a:srgbClr val="0E1F3D"/>
                </a:solidFill>
                <a:latin typeface="Calibri" pitchFamily="34" charset="0"/>
                <a:ea typeface="Calibri" pitchFamily="34" charset="-122"/>
                <a:cs typeface="Calibri" pitchFamily="34" charset="-120"/>
              </a:rPr>
              <a:t>3-4h</a:t>
            </a:r>
            <a:endParaRPr lang="en-US" sz="1200" dirty="0"/>
          </a:p>
        </p:txBody>
      </p:sp>
      <p:sp>
        <p:nvSpPr>
          <p:cNvPr id="15" name="Shape 13"/>
          <p:cNvSpPr/>
          <p:nvPr/>
        </p:nvSpPr>
        <p:spPr>
          <a:xfrm>
            <a:off x="914400" y="3703320"/>
            <a:ext cx="2834640" cy="0"/>
          </a:xfrm>
          <a:prstGeom prst="line">
            <a:avLst/>
          </a:prstGeom>
          <a:noFill/>
          <a:ln w="12700">
            <a:solidFill>
              <a:srgbClr val="F2F4F7"/>
            </a:solidFill>
            <a:prstDash val="solid"/>
          </a:ln>
        </p:spPr>
      </p:sp>
      <p:sp>
        <p:nvSpPr>
          <p:cNvPr id="16" name="Text 14"/>
          <p:cNvSpPr/>
          <p:nvPr/>
        </p:nvSpPr>
        <p:spPr>
          <a:xfrm>
            <a:off x="914400" y="3886200"/>
            <a:ext cx="2834640" cy="2057400"/>
          </a:xfrm>
          <a:prstGeom prst="rect">
            <a:avLst/>
          </a:prstGeom>
          <a:noFill/>
          <a:ln/>
        </p:spPr>
        <p:txBody>
          <a:bodyPr wrap="square" lIns="0" tIns="0" rIns="0" bIns="0" rtlCol="0" anchor="t"/>
          <a:lstStyle/>
          <a:p>
            <a:pPr indent="0" marL="0">
              <a:spcAft>
                <a:spcPts val="400"/>
              </a:spcAft>
              <a:buNone/>
            </a:pPr>
            <a:r>
              <a:rPr lang="en-US" sz="1250" dirty="0">
                <a:solidFill>
                  <a:srgbClr val="1A2332"/>
                </a:solidFill>
                <a:latin typeface="Calibri" pitchFamily="34" charset="0"/>
                <a:ea typeface="Calibri" pitchFamily="34" charset="-122"/>
                <a:cs typeface="Calibri" pitchFamily="34" charset="-120"/>
              </a:rPr>
              <a:t>Les étudiants reçoivent un cas, produisent un livrable écrit (note d'arbitrage, mémo, plan de gouvernance).</a:t>
            </a:r>
            <a:endParaRPr lang="en-US" sz="1250" dirty="0"/>
          </a:p>
          <a:p>
            <a:pPr indent="0" marL="0">
              <a:spcAft>
                <a:spcPts val="400"/>
              </a:spcAft>
              <a:buNone/>
            </a:pPr>
            <a:endParaRPr lang="en-US" sz="1250" dirty="0"/>
          </a:p>
          <a:p>
            <a:pPr indent="0" marL="0">
              <a:spcAft>
                <a:spcPts val="400"/>
              </a:spcAft>
              <a:buNone/>
            </a:pPr>
            <a:r>
              <a:rPr lang="en-US" sz="1250" dirty="0">
                <a:solidFill>
                  <a:srgbClr val="1A2332"/>
                </a:solidFill>
                <a:latin typeface="Calibri" pitchFamily="34" charset="0"/>
                <a:ea typeface="Calibri" pitchFamily="34" charset="-122"/>
                <a:cs typeface="Calibri" pitchFamily="34" charset="-120"/>
              </a:rPr>
              <a:t>Évaluation : grille 100 pts ACF (compréhension, cartographie, autonomie, garde-fous, dérives, présentation, audace).</a:t>
            </a:r>
            <a:endParaRPr lang="en-US" sz="1250" dirty="0"/>
          </a:p>
        </p:txBody>
      </p:sp>
      <p:sp>
        <p:nvSpPr>
          <p:cNvPr id="17" name="Shape 15"/>
          <p:cNvSpPr/>
          <p:nvPr/>
        </p:nvSpPr>
        <p:spPr>
          <a:xfrm>
            <a:off x="4297680" y="2194560"/>
            <a:ext cx="3566160" cy="39319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8" name="Shape 16"/>
          <p:cNvSpPr/>
          <p:nvPr/>
        </p:nvSpPr>
        <p:spPr>
          <a:xfrm>
            <a:off x="4663440" y="2560320"/>
            <a:ext cx="914400" cy="914400"/>
          </a:xfrm>
          <a:prstGeom prst="ellipse">
            <a:avLst/>
          </a:prstGeom>
          <a:solidFill>
            <a:srgbClr val="0096AA"/>
          </a:solidFill>
          <a:ln w="12700">
            <a:solidFill>
              <a:srgbClr val="0096AA"/>
            </a:solidFill>
            <a:prstDash val="solid"/>
          </a:ln>
        </p:spPr>
      </p:sp>
      <p:sp>
        <p:nvSpPr>
          <p:cNvPr id="19" name="Text 17"/>
          <p:cNvSpPr/>
          <p:nvPr/>
        </p:nvSpPr>
        <p:spPr>
          <a:xfrm>
            <a:off x="4663440" y="2560320"/>
            <a:ext cx="914400" cy="914400"/>
          </a:xfrm>
          <a:prstGeom prst="rect">
            <a:avLst/>
          </a:prstGeom>
          <a:noFill/>
          <a:ln/>
        </p:spPr>
        <p:txBody>
          <a:bodyPr wrap="square" lIns="0" tIns="0" rIns="0" bIns="0" rtlCol="0" anchor="ctr"/>
          <a:lstStyle/>
          <a:p>
            <a:pPr algn="ctr" indent="0" marL="0">
              <a:buNone/>
            </a:pPr>
            <a:r>
              <a:rPr lang="en-US" sz="3600" b="1" dirty="0">
                <a:solidFill>
                  <a:srgbClr val="FFFFFF"/>
                </a:solidFill>
                <a:latin typeface="Calibri" pitchFamily="34" charset="0"/>
                <a:ea typeface="Calibri" pitchFamily="34" charset="-122"/>
                <a:cs typeface="Calibri" pitchFamily="34" charset="-120"/>
              </a:rPr>
              <a:t>B</a:t>
            </a:r>
            <a:endParaRPr lang="en-US" sz="3600" dirty="0"/>
          </a:p>
        </p:txBody>
      </p:sp>
      <p:sp>
        <p:nvSpPr>
          <p:cNvPr id="20" name="Text 18"/>
          <p:cNvSpPr/>
          <p:nvPr/>
        </p:nvSpPr>
        <p:spPr>
          <a:xfrm>
            <a:off x="5715000" y="2606040"/>
            <a:ext cx="1920240" cy="502920"/>
          </a:xfrm>
          <a:prstGeom prst="rect">
            <a:avLst/>
          </a:prstGeom>
          <a:noFill/>
          <a:ln/>
        </p:spPr>
        <p:txBody>
          <a:bodyPr wrap="square" lIns="0" tIns="0" rIns="0" bIns="0" rtlCol="0" anchor="ctr"/>
          <a:lstStyle/>
          <a:p>
            <a:pPr indent="0" marL="0">
              <a:buNone/>
            </a:pPr>
            <a:r>
              <a:rPr lang="en-US" sz="1800" b="1" dirty="0">
                <a:solidFill>
                  <a:srgbClr val="0E1F3D"/>
                </a:solidFill>
                <a:latin typeface="Calibri" pitchFamily="34" charset="0"/>
                <a:ea typeface="Calibri" pitchFamily="34" charset="-122"/>
                <a:cs typeface="Calibri" pitchFamily="34" charset="-120"/>
              </a:rPr>
              <a:t>Jeu de rôle ACF-15</a:t>
            </a:r>
            <a:endParaRPr lang="en-US" sz="1800" dirty="0"/>
          </a:p>
        </p:txBody>
      </p:sp>
      <p:sp>
        <p:nvSpPr>
          <p:cNvPr id="21" name="Text 19"/>
          <p:cNvSpPr/>
          <p:nvPr/>
        </p:nvSpPr>
        <p:spPr>
          <a:xfrm>
            <a:off x="5715000" y="3108960"/>
            <a:ext cx="1920240" cy="320040"/>
          </a:xfrm>
          <a:prstGeom prst="rect">
            <a:avLst/>
          </a:prstGeom>
          <a:noFill/>
          <a:ln/>
        </p:spPr>
        <p:txBody>
          <a:bodyPr wrap="square" lIns="0" tIns="0" rIns="0" bIns="0" rtlCol="0" anchor="ctr"/>
          <a:lstStyle/>
          <a:p>
            <a:pPr indent="0" marL="0">
              <a:buNone/>
            </a:pPr>
            <a:r>
              <a:rPr lang="en-US" sz="1200" i="1" dirty="0">
                <a:solidFill>
                  <a:srgbClr val="0096AA"/>
                </a:solidFill>
                <a:latin typeface="Calibri" pitchFamily="34" charset="0"/>
                <a:ea typeface="Calibri" pitchFamily="34" charset="-122"/>
                <a:cs typeface="Calibri" pitchFamily="34" charset="-120"/>
              </a:rPr>
              <a:t>2-3h</a:t>
            </a:r>
            <a:endParaRPr lang="en-US" sz="1200" dirty="0"/>
          </a:p>
        </p:txBody>
      </p:sp>
      <p:sp>
        <p:nvSpPr>
          <p:cNvPr id="22" name="Shape 20"/>
          <p:cNvSpPr/>
          <p:nvPr/>
        </p:nvSpPr>
        <p:spPr>
          <a:xfrm>
            <a:off x="4663440" y="3703320"/>
            <a:ext cx="2834640" cy="0"/>
          </a:xfrm>
          <a:prstGeom prst="line">
            <a:avLst/>
          </a:prstGeom>
          <a:noFill/>
          <a:ln w="12700">
            <a:solidFill>
              <a:srgbClr val="F2F4F7"/>
            </a:solidFill>
            <a:prstDash val="solid"/>
          </a:ln>
        </p:spPr>
      </p:sp>
      <p:sp>
        <p:nvSpPr>
          <p:cNvPr id="23" name="Text 21"/>
          <p:cNvSpPr/>
          <p:nvPr/>
        </p:nvSpPr>
        <p:spPr>
          <a:xfrm>
            <a:off x="4663440" y="3886200"/>
            <a:ext cx="2834640" cy="2057400"/>
          </a:xfrm>
          <a:prstGeom prst="rect">
            <a:avLst/>
          </a:prstGeom>
          <a:noFill/>
          <a:ln/>
        </p:spPr>
        <p:txBody>
          <a:bodyPr wrap="square" lIns="0" tIns="0" rIns="0" bIns="0" rtlCol="0" anchor="t"/>
          <a:lstStyle/>
          <a:p>
            <a:pPr indent="0" marL="0">
              <a:spcAft>
                <a:spcPts val="400"/>
              </a:spcAft>
              <a:buNone/>
            </a:pPr>
            <a:r>
              <a:rPr lang="en-US" sz="1250" dirty="0">
                <a:solidFill>
                  <a:srgbClr val="1A2332"/>
                </a:solidFill>
                <a:latin typeface="Calibri" pitchFamily="34" charset="0"/>
                <a:ea typeface="Calibri" pitchFamily="34" charset="-122"/>
                <a:cs typeface="Calibri" pitchFamily="34" charset="-120"/>
              </a:rPr>
              <a:t>6 étudiants par équipe se répartissent les rôles (DDAO, AIGL, Risk, Compliance, Owner, Incident). Le prof injecte un événement.</a:t>
            </a:r>
            <a:endParaRPr lang="en-US" sz="1250" dirty="0"/>
          </a:p>
          <a:p>
            <a:pPr indent="0" marL="0">
              <a:spcAft>
                <a:spcPts val="400"/>
              </a:spcAft>
              <a:buNone/>
            </a:pPr>
            <a:endParaRPr lang="en-US" sz="1250" dirty="0"/>
          </a:p>
          <a:p>
            <a:pPr indent="0" marL="0">
              <a:spcAft>
                <a:spcPts val="400"/>
              </a:spcAft>
              <a:buNone/>
            </a:pPr>
            <a:r>
              <a:rPr lang="en-US" sz="1250" dirty="0">
                <a:solidFill>
                  <a:srgbClr val="1A2332"/>
                </a:solidFill>
                <a:latin typeface="Calibri" pitchFamily="34" charset="0"/>
                <a:ea typeface="Calibri" pitchFamily="34" charset="-122"/>
                <a:cs typeface="Calibri" pitchFamily="34" charset="-120"/>
              </a:rPr>
              <a:t>Déroulé en 6 étapes (Briefing → Débrief). Ideal pour ancrer les arbitrages collectifs.</a:t>
            </a:r>
            <a:endParaRPr lang="en-US" sz="1250" dirty="0"/>
          </a:p>
        </p:txBody>
      </p:sp>
      <p:sp>
        <p:nvSpPr>
          <p:cNvPr id="24" name="Shape 22"/>
          <p:cNvSpPr/>
          <p:nvPr/>
        </p:nvSpPr>
        <p:spPr>
          <a:xfrm>
            <a:off x="8046720" y="2194560"/>
            <a:ext cx="3566160" cy="39319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5" name="Shape 23"/>
          <p:cNvSpPr/>
          <p:nvPr/>
        </p:nvSpPr>
        <p:spPr>
          <a:xfrm>
            <a:off x="8412480" y="2560320"/>
            <a:ext cx="914400" cy="914400"/>
          </a:xfrm>
          <a:prstGeom prst="ellipse">
            <a:avLst/>
          </a:prstGeom>
          <a:solidFill>
            <a:srgbClr val="E67E22"/>
          </a:solidFill>
          <a:ln w="12700">
            <a:solidFill>
              <a:srgbClr val="E67E22"/>
            </a:solidFill>
            <a:prstDash val="solid"/>
          </a:ln>
        </p:spPr>
      </p:sp>
      <p:sp>
        <p:nvSpPr>
          <p:cNvPr id="26" name="Text 24"/>
          <p:cNvSpPr/>
          <p:nvPr/>
        </p:nvSpPr>
        <p:spPr>
          <a:xfrm>
            <a:off x="8412480" y="2560320"/>
            <a:ext cx="914400" cy="914400"/>
          </a:xfrm>
          <a:prstGeom prst="rect">
            <a:avLst/>
          </a:prstGeom>
          <a:noFill/>
          <a:ln/>
        </p:spPr>
        <p:txBody>
          <a:bodyPr wrap="square" lIns="0" tIns="0" rIns="0" bIns="0" rtlCol="0" anchor="ctr"/>
          <a:lstStyle/>
          <a:p>
            <a:pPr algn="ctr" indent="0" marL="0">
              <a:buNone/>
            </a:pPr>
            <a:r>
              <a:rPr lang="en-US" sz="3600" b="1" dirty="0">
                <a:solidFill>
                  <a:srgbClr val="FFFFFF"/>
                </a:solidFill>
                <a:latin typeface="Calibri" pitchFamily="34" charset="0"/>
                <a:ea typeface="Calibri" pitchFamily="34" charset="-122"/>
                <a:cs typeface="Calibri" pitchFamily="34" charset="-120"/>
              </a:rPr>
              <a:t>C</a:t>
            </a:r>
            <a:endParaRPr lang="en-US" sz="3600" dirty="0"/>
          </a:p>
        </p:txBody>
      </p:sp>
      <p:sp>
        <p:nvSpPr>
          <p:cNvPr id="27" name="Text 25"/>
          <p:cNvSpPr/>
          <p:nvPr/>
        </p:nvSpPr>
        <p:spPr>
          <a:xfrm>
            <a:off x="9464040" y="2606040"/>
            <a:ext cx="1920240" cy="502920"/>
          </a:xfrm>
          <a:prstGeom prst="rect">
            <a:avLst/>
          </a:prstGeom>
          <a:noFill/>
          <a:ln/>
        </p:spPr>
        <p:txBody>
          <a:bodyPr wrap="square" lIns="0" tIns="0" rIns="0" bIns="0" rtlCol="0" anchor="ctr"/>
          <a:lstStyle/>
          <a:p>
            <a:pPr indent="0" marL="0">
              <a:buNone/>
            </a:pPr>
            <a:r>
              <a:rPr lang="en-US" sz="1800" b="1" dirty="0">
                <a:solidFill>
                  <a:srgbClr val="0E1F3D"/>
                </a:solidFill>
                <a:latin typeface="Calibri" pitchFamily="34" charset="0"/>
                <a:ea typeface="Calibri" pitchFamily="34" charset="-122"/>
                <a:cs typeface="Calibri" pitchFamily="34" charset="-120"/>
              </a:rPr>
              <a:t>Examen / soutenance</a:t>
            </a:r>
            <a:endParaRPr lang="en-US" sz="1800" dirty="0"/>
          </a:p>
        </p:txBody>
      </p:sp>
      <p:sp>
        <p:nvSpPr>
          <p:cNvPr id="28" name="Text 26"/>
          <p:cNvSpPr/>
          <p:nvPr/>
        </p:nvSpPr>
        <p:spPr>
          <a:xfrm>
            <a:off x="9464040" y="3108960"/>
            <a:ext cx="1920240" cy="320040"/>
          </a:xfrm>
          <a:prstGeom prst="rect">
            <a:avLst/>
          </a:prstGeom>
          <a:noFill/>
          <a:ln/>
        </p:spPr>
        <p:txBody>
          <a:bodyPr wrap="square" lIns="0" tIns="0" rIns="0" bIns="0" rtlCol="0" anchor="ctr"/>
          <a:lstStyle/>
          <a:p>
            <a:pPr indent="0" marL="0">
              <a:buNone/>
            </a:pPr>
            <a:r>
              <a:rPr lang="en-US" sz="1200" i="1" dirty="0">
                <a:solidFill>
                  <a:srgbClr val="E67E22"/>
                </a:solidFill>
                <a:latin typeface="Calibri" pitchFamily="34" charset="0"/>
                <a:ea typeface="Calibri" pitchFamily="34" charset="-122"/>
                <a:cs typeface="Calibri" pitchFamily="34" charset="-120"/>
              </a:rPr>
              <a:t>1-2h</a:t>
            </a:r>
            <a:endParaRPr lang="en-US" sz="1200" dirty="0"/>
          </a:p>
        </p:txBody>
      </p:sp>
      <p:sp>
        <p:nvSpPr>
          <p:cNvPr id="29" name="Shape 27"/>
          <p:cNvSpPr/>
          <p:nvPr/>
        </p:nvSpPr>
        <p:spPr>
          <a:xfrm>
            <a:off x="8412480" y="3703320"/>
            <a:ext cx="2834640" cy="0"/>
          </a:xfrm>
          <a:prstGeom prst="line">
            <a:avLst/>
          </a:prstGeom>
          <a:noFill/>
          <a:ln w="12700">
            <a:solidFill>
              <a:srgbClr val="F2F4F7"/>
            </a:solidFill>
            <a:prstDash val="solid"/>
          </a:ln>
        </p:spPr>
      </p:sp>
      <p:sp>
        <p:nvSpPr>
          <p:cNvPr id="30" name="Text 28"/>
          <p:cNvSpPr/>
          <p:nvPr/>
        </p:nvSpPr>
        <p:spPr>
          <a:xfrm>
            <a:off x="8412480" y="3886200"/>
            <a:ext cx="2834640" cy="2057400"/>
          </a:xfrm>
          <a:prstGeom prst="rect">
            <a:avLst/>
          </a:prstGeom>
          <a:noFill/>
          <a:ln/>
        </p:spPr>
        <p:txBody>
          <a:bodyPr wrap="square" lIns="0" tIns="0" rIns="0" bIns="0" rtlCol="0" anchor="t"/>
          <a:lstStyle/>
          <a:p>
            <a:pPr indent="0" marL="0">
              <a:spcAft>
                <a:spcPts val="400"/>
              </a:spcAft>
              <a:buNone/>
            </a:pPr>
            <a:r>
              <a:rPr lang="en-US" sz="1250" dirty="0">
                <a:solidFill>
                  <a:srgbClr val="1A2332"/>
                </a:solidFill>
                <a:latin typeface="Calibri" pitchFamily="34" charset="0"/>
                <a:ea typeface="Calibri" pitchFamily="34" charset="-122"/>
                <a:cs typeface="Calibri" pitchFamily="34" charset="-120"/>
              </a:rPr>
              <a:t>Cas court + restitution orale 15 min devant un jury simulé (COMEX, Conseil, ACPR, etc.).</a:t>
            </a:r>
            <a:endParaRPr lang="en-US" sz="1250" dirty="0"/>
          </a:p>
          <a:p>
            <a:pPr indent="0" marL="0">
              <a:spcAft>
                <a:spcPts val="400"/>
              </a:spcAft>
              <a:buNone/>
            </a:pPr>
            <a:endParaRPr lang="en-US" sz="1250" dirty="0"/>
          </a:p>
          <a:p>
            <a:pPr indent="0" marL="0">
              <a:spcAft>
                <a:spcPts val="400"/>
              </a:spcAft>
              <a:buNone/>
            </a:pPr>
            <a:r>
              <a:rPr lang="en-US" sz="1250" dirty="0">
                <a:solidFill>
                  <a:srgbClr val="1A2332"/>
                </a:solidFill>
                <a:latin typeface="Calibri" pitchFamily="34" charset="0"/>
                <a:ea typeface="Calibri" pitchFamily="34" charset="-122"/>
                <a:cs typeface="Calibri" pitchFamily="34" charset="-120"/>
              </a:rPr>
              <a:t>Évalue la capacité à défendre une position sous contradiction.</a:t>
            </a:r>
            <a:endParaRPr lang="en-US" sz="125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4. ET MAINTENANT</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26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Ressources disponibles</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Tout est sur acfstandard.com — accès gratuit pour enseignants après inscription légère.</a:t>
            </a:r>
            <a:endParaRPr lang="en-US" sz="1600" dirty="0"/>
          </a:p>
        </p:txBody>
      </p:sp>
      <p:sp>
        <p:nvSpPr>
          <p:cNvPr id="10" name="Shape 8"/>
          <p:cNvSpPr/>
          <p:nvPr/>
        </p:nvSpPr>
        <p:spPr>
          <a:xfrm>
            <a:off x="548640" y="2194560"/>
            <a:ext cx="3566160" cy="18745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1" name="Shape 9"/>
          <p:cNvSpPr/>
          <p:nvPr/>
        </p:nvSpPr>
        <p:spPr>
          <a:xfrm>
            <a:off x="548640" y="2194560"/>
            <a:ext cx="109728" cy="1874520"/>
          </a:xfrm>
          <a:prstGeom prst="rect">
            <a:avLst/>
          </a:prstGeom>
          <a:solidFill>
            <a:srgbClr val="0E1F3D"/>
          </a:solidFill>
          <a:ln w="12700">
            <a:solidFill>
              <a:srgbClr val="0E1F3D"/>
            </a:solidFill>
            <a:prstDash val="solid"/>
          </a:ln>
        </p:spPr>
      </p:sp>
      <p:sp>
        <p:nvSpPr>
          <p:cNvPr id="12" name="Text 10"/>
          <p:cNvSpPr/>
          <p:nvPr/>
        </p:nvSpPr>
        <p:spPr>
          <a:xfrm>
            <a:off x="822960" y="2377440"/>
            <a:ext cx="3108960" cy="365760"/>
          </a:xfrm>
          <a:prstGeom prst="rect">
            <a:avLst/>
          </a:prstGeom>
          <a:noFill/>
          <a:ln/>
        </p:spPr>
        <p:txBody>
          <a:bodyPr wrap="square" lIns="0" tIns="0" rIns="0" bIns="0" rtlCol="0" anchor="ctr"/>
          <a:lstStyle/>
          <a:p>
            <a:pPr indent="0" marL="0">
              <a:buNone/>
            </a:pPr>
            <a:r>
              <a:rPr lang="en-US" sz="1400" b="1" spc="300" kern="0" dirty="0">
                <a:solidFill>
                  <a:srgbClr val="0E1F3D"/>
                </a:solidFill>
                <a:latin typeface="Calibri" pitchFamily="34" charset="0"/>
                <a:ea typeface="Calibri" pitchFamily="34" charset="-122"/>
                <a:cs typeface="Calibri" pitchFamily="34" charset="-120"/>
              </a:rPr>
              <a:t>LIVRE</a:t>
            </a:r>
            <a:endParaRPr lang="en-US" sz="1400" dirty="0"/>
          </a:p>
        </p:txBody>
      </p:sp>
      <p:sp>
        <p:nvSpPr>
          <p:cNvPr id="13" name="Text 11"/>
          <p:cNvSpPr/>
          <p:nvPr/>
        </p:nvSpPr>
        <p:spPr>
          <a:xfrm>
            <a:off x="822960" y="2743200"/>
            <a:ext cx="3108960" cy="320040"/>
          </a:xfrm>
          <a:prstGeom prst="rect">
            <a:avLst/>
          </a:prstGeom>
          <a:noFill/>
          <a:ln/>
        </p:spPr>
        <p:txBody>
          <a:bodyPr wrap="square" lIns="0" tIns="0" rIns="0" bIns="0" rtlCol="0" anchor="ctr"/>
          <a:lstStyle/>
          <a:p>
            <a:pPr indent="0" marL="0">
              <a:buNone/>
            </a:pPr>
            <a:r>
              <a:rPr lang="en-US" sz="1200" b="1" i="1" dirty="0">
                <a:solidFill>
                  <a:srgbClr val="0E1F3D"/>
                </a:solidFill>
                <a:latin typeface="Calibri" pitchFamily="34" charset="0"/>
                <a:ea typeface="Calibri" pitchFamily="34" charset="-122"/>
                <a:cs typeface="Calibri" pitchFamily="34" charset="-120"/>
              </a:rPr>
              <a:t>La Souveraineté Agentique</a:t>
            </a:r>
            <a:endParaRPr lang="en-US" sz="1200" dirty="0"/>
          </a:p>
        </p:txBody>
      </p:sp>
      <p:sp>
        <p:nvSpPr>
          <p:cNvPr id="14" name="Text 12"/>
          <p:cNvSpPr/>
          <p:nvPr/>
        </p:nvSpPr>
        <p:spPr>
          <a:xfrm>
            <a:off x="822960" y="3108960"/>
            <a:ext cx="3108960" cy="868680"/>
          </a:xfrm>
          <a:prstGeom prst="rect">
            <a:avLst/>
          </a:prstGeom>
          <a:noFill/>
          <a:ln/>
        </p:spPr>
        <p:txBody>
          <a:bodyPr wrap="square" lIns="0" tIns="0" rIns="0" bIns="0" rtlCol="0" anchor="t"/>
          <a:lstStyle/>
          <a:p>
            <a:pPr indent="0" marL="0">
              <a:buNone/>
            </a:pPr>
            <a:r>
              <a:rPr lang="en-US" sz="1150" dirty="0">
                <a:solidFill>
                  <a:srgbClr val="1A2332"/>
                </a:solidFill>
                <a:latin typeface="Calibri" pitchFamily="34" charset="0"/>
                <a:ea typeface="Calibri" pitchFamily="34" charset="-122"/>
                <a:cs typeface="Calibri" pitchFamily="34" charset="-120"/>
              </a:rPr>
              <a:t>Vincent Dorange. La vision philosophique et stratégique du framework. Lecture conseillée en amont des cas.</a:t>
            </a:r>
            <a:endParaRPr lang="en-US" sz="1150" dirty="0"/>
          </a:p>
        </p:txBody>
      </p:sp>
      <p:sp>
        <p:nvSpPr>
          <p:cNvPr id="15" name="Shape 13"/>
          <p:cNvSpPr/>
          <p:nvPr/>
        </p:nvSpPr>
        <p:spPr>
          <a:xfrm>
            <a:off x="4297680" y="2194560"/>
            <a:ext cx="3566160" cy="18745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6" name="Shape 14"/>
          <p:cNvSpPr/>
          <p:nvPr/>
        </p:nvSpPr>
        <p:spPr>
          <a:xfrm>
            <a:off x="4297680" y="2194560"/>
            <a:ext cx="109728" cy="1874520"/>
          </a:xfrm>
          <a:prstGeom prst="rect">
            <a:avLst/>
          </a:prstGeom>
          <a:solidFill>
            <a:srgbClr val="0096AA"/>
          </a:solidFill>
          <a:ln w="12700">
            <a:solidFill>
              <a:srgbClr val="0096AA"/>
            </a:solidFill>
            <a:prstDash val="solid"/>
          </a:ln>
        </p:spPr>
      </p:sp>
      <p:sp>
        <p:nvSpPr>
          <p:cNvPr id="17" name="Text 15"/>
          <p:cNvSpPr/>
          <p:nvPr/>
        </p:nvSpPr>
        <p:spPr>
          <a:xfrm>
            <a:off x="4572000" y="2377440"/>
            <a:ext cx="3108960" cy="365760"/>
          </a:xfrm>
          <a:prstGeom prst="rect">
            <a:avLst/>
          </a:prstGeom>
          <a:noFill/>
          <a:ln/>
        </p:spPr>
        <p:txBody>
          <a:bodyPr wrap="square" lIns="0" tIns="0" rIns="0" bIns="0" rtlCol="0" anchor="ctr"/>
          <a:lstStyle/>
          <a:p>
            <a:pPr indent="0" marL="0">
              <a:buNone/>
            </a:pPr>
            <a:r>
              <a:rPr lang="en-US" sz="1400" b="1" spc="300" kern="0" dirty="0">
                <a:solidFill>
                  <a:srgbClr val="0096AA"/>
                </a:solidFill>
                <a:latin typeface="Calibri" pitchFamily="34" charset="0"/>
                <a:ea typeface="Calibri" pitchFamily="34" charset="-122"/>
                <a:cs typeface="Calibri" pitchFamily="34" charset="-120"/>
              </a:rPr>
              <a:t>TOOLKIT</a:t>
            </a:r>
            <a:endParaRPr lang="en-US" sz="1400" dirty="0"/>
          </a:p>
        </p:txBody>
      </p:sp>
      <p:sp>
        <p:nvSpPr>
          <p:cNvPr id="18" name="Text 16"/>
          <p:cNvSpPr/>
          <p:nvPr/>
        </p:nvSpPr>
        <p:spPr>
          <a:xfrm>
            <a:off x="4572000" y="2743200"/>
            <a:ext cx="3108960" cy="320040"/>
          </a:xfrm>
          <a:prstGeom prst="rect">
            <a:avLst/>
          </a:prstGeom>
          <a:noFill/>
          <a:ln/>
        </p:spPr>
        <p:txBody>
          <a:bodyPr wrap="square" lIns="0" tIns="0" rIns="0" bIns="0" rtlCol="0" anchor="ctr"/>
          <a:lstStyle/>
          <a:p>
            <a:pPr indent="0" marL="0">
              <a:buNone/>
            </a:pPr>
            <a:r>
              <a:rPr lang="en-US" sz="1200" b="1" i="1" dirty="0">
                <a:solidFill>
                  <a:srgbClr val="0E1F3D"/>
                </a:solidFill>
                <a:latin typeface="Calibri" pitchFamily="34" charset="0"/>
                <a:ea typeface="Calibri" pitchFamily="34" charset="-122"/>
                <a:cs typeface="Calibri" pitchFamily="34" charset="-120"/>
              </a:rPr>
              <a:t>16 fiches A4 imprimables</a:t>
            </a:r>
            <a:endParaRPr lang="en-US" sz="1200" dirty="0"/>
          </a:p>
        </p:txBody>
      </p:sp>
      <p:sp>
        <p:nvSpPr>
          <p:cNvPr id="19" name="Text 17"/>
          <p:cNvSpPr/>
          <p:nvPr/>
        </p:nvSpPr>
        <p:spPr>
          <a:xfrm>
            <a:off x="4572000" y="3108960"/>
            <a:ext cx="3108960" cy="868680"/>
          </a:xfrm>
          <a:prstGeom prst="rect">
            <a:avLst/>
          </a:prstGeom>
          <a:noFill/>
          <a:ln/>
        </p:spPr>
        <p:txBody>
          <a:bodyPr wrap="square" lIns="0" tIns="0" rIns="0" bIns="0" rtlCol="0" anchor="t"/>
          <a:lstStyle/>
          <a:p>
            <a:pPr indent="0" marL="0">
              <a:buNone/>
            </a:pPr>
            <a:r>
              <a:rPr lang="en-US" sz="1150" dirty="0">
                <a:solidFill>
                  <a:srgbClr val="1A2332"/>
                </a:solidFill>
                <a:latin typeface="Calibri" pitchFamily="34" charset="0"/>
                <a:ea typeface="Calibri" pitchFamily="34" charset="-122"/>
                <a:cs typeface="Calibri" pitchFamily="34" charset="-120"/>
              </a:rPr>
              <a:t>ACF-00 à ACF-15. Téléchargement HD sur acfstandard.com. Utilisables en autonomie ou avec les cas pédagogiques.</a:t>
            </a:r>
            <a:endParaRPr lang="en-US" sz="1150" dirty="0"/>
          </a:p>
        </p:txBody>
      </p:sp>
      <p:sp>
        <p:nvSpPr>
          <p:cNvPr id="20" name="Shape 18"/>
          <p:cNvSpPr/>
          <p:nvPr/>
        </p:nvSpPr>
        <p:spPr>
          <a:xfrm>
            <a:off x="8046720" y="2194560"/>
            <a:ext cx="3566160" cy="18745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1" name="Shape 19"/>
          <p:cNvSpPr/>
          <p:nvPr/>
        </p:nvSpPr>
        <p:spPr>
          <a:xfrm>
            <a:off x="8046720" y="2194560"/>
            <a:ext cx="109728" cy="1874520"/>
          </a:xfrm>
          <a:prstGeom prst="rect">
            <a:avLst/>
          </a:prstGeom>
          <a:solidFill>
            <a:srgbClr val="1E7E34"/>
          </a:solidFill>
          <a:ln w="12700">
            <a:solidFill>
              <a:srgbClr val="1E7E34"/>
            </a:solidFill>
            <a:prstDash val="solid"/>
          </a:ln>
        </p:spPr>
      </p:sp>
      <p:sp>
        <p:nvSpPr>
          <p:cNvPr id="22" name="Text 20"/>
          <p:cNvSpPr/>
          <p:nvPr/>
        </p:nvSpPr>
        <p:spPr>
          <a:xfrm>
            <a:off x="8321040" y="2377440"/>
            <a:ext cx="3108960" cy="365760"/>
          </a:xfrm>
          <a:prstGeom prst="rect">
            <a:avLst/>
          </a:prstGeom>
          <a:noFill/>
          <a:ln/>
        </p:spPr>
        <p:txBody>
          <a:bodyPr wrap="square" lIns="0" tIns="0" rIns="0" bIns="0" rtlCol="0" anchor="ctr"/>
          <a:lstStyle/>
          <a:p>
            <a:pPr indent="0" marL="0">
              <a:buNone/>
            </a:pPr>
            <a:r>
              <a:rPr lang="en-US" sz="1400" b="1" spc="300" kern="0" dirty="0">
                <a:solidFill>
                  <a:srgbClr val="1E7E34"/>
                </a:solidFill>
                <a:latin typeface="Calibri" pitchFamily="34" charset="0"/>
                <a:ea typeface="Calibri" pitchFamily="34" charset="-122"/>
                <a:cs typeface="Calibri" pitchFamily="34" charset="-120"/>
              </a:rPr>
              <a:t>15 CAS PÉDAGOGIQUES</a:t>
            </a:r>
            <a:endParaRPr lang="en-US" sz="1400" dirty="0"/>
          </a:p>
        </p:txBody>
      </p:sp>
      <p:sp>
        <p:nvSpPr>
          <p:cNvPr id="23" name="Text 21"/>
          <p:cNvSpPr/>
          <p:nvPr/>
        </p:nvSpPr>
        <p:spPr>
          <a:xfrm>
            <a:off x="8321040" y="2743200"/>
            <a:ext cx="3108960" cy="320040"/>
          </a:xfrm>
          <a:prstGeom prst="rect">
            <a:avLst/>
          </a:prstGeom>
          <a:noFill/>
          <a:ln/>
        </p:spPr>
        <p:txBody>
          <a:bodyPr wrap="square" lIns="0" tIns="0" rIns="0" bIns="0" rtlCol="0" anchor="ctr"/>
          <a:lstStyle/>
          <a:p>
            <a:pPr indent="0" marL="0">
              <a:buNone/>
            </a:pPr>
            <a:r>
              <a:rPr lang="en-US" sz="1200" b="1" i="1" dirty="0">
                <a:solidFill>
                  <a:srgbClr val="0E1F3D"/>
                </a:solidFill>
                <a:latin typeface="Calibri" pitchFamily="34" charset="0"/>
                <a:ea typeface="Calibri" pitchFamily="34" charset="-122"/>
                <a:cs typeface="Calibri" pitchFamily="34" charset="-120"/>
              </a:rPr>
              <a:t>5 filières × 3 cas</a:t>
            </a:r>
            <a:endParaRPr lang="en-US" sz="1200" dirty="0"/>
          </a:p>
        </p:txBody>
      </p:sp>
      <p:sp>
        <p:nvSpPr>
          <p:cNvPr id="24" name="Text 22"/>
          <p:cNvSpPr/>
          <p:nvPr/>
        </p:nvSpPr>
        <p:spPr>
          <a:xfrm>
            <a:off x="8321040" y="3108960"/>
            <a:ext cx="3108960" cy="868680"/>
          </a:xfrm>
          <a:prstGeom prst="rect">
            <a:avLst/>
          </a:prstGeom>
          <a:noFill/>
          <a:ln/>
        </p:spPr>
        <p:txBody>
          <a:bodyPr wrap="square" lIns="0" tIns="0" rIns="0" bIns="0" rtlCol="0" anchor="t"/>
          <a:lstStyle/>
          <a:p>
            <a:pPr indent="0" marL="0">
              <a:buNone/>
            </a:pPr>
            <a:r>
              <a:rPr lang="en-US" sz="1150" dirty="0">
                <a:solidFill>
                  <a:srgbClr val="1A2332"/>
                </a:solidFill>
                <a:latin typeface="Calibri" pitchFamily="34" charset="0"/>
                <a:ea typeface="Calibri" pitchFamily="34" charset="-122"/>
                <a:cs typeface="Calibri" pitchFamily="34" charset="-120"/>
              </a:rPr>
              <a:t>Commerce, ingénieur, MBA, exécutif, master IA. HTML et Markdown navigables. Jurisprudence et papiers AI Safety à jour 2024-2026.</a:t>
            </a:r>
            <a:endParaRPr lang="en-US" sz="1150" dirty="0"/>
          </a:p>
        </p:txBody>
      </p:sp>
      <p:sp>
        <p:nvSpPr>
          <p:cNvPr id="25" name="Shape 23"/>
          <p:cNvSpPr/>
          <p:nvPr/>
        </p:nvSpPr>
        <p:spPr>
          <a:xfrm>
            <a:off x="548640" y="4251960"/>
            <a:ext cx="3566160" cy="18745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6" name="Shape 24"/>
          <p:cNvSpPr/>
          <p:nvPr/>
        </p:nvSpPr>
        <p:spPr>
          <a:xfrm>
            <a:off x="548640" y="4251960"/>
            <a:ext cx="109728" cy="1874520"/>
          </a:xfrm>
          <a:prstGeom prst="rect">
            <a:avLst/>
          </a:prstGeom>
          <a:solidFill>
            <a:srgbClr val="D4AF37"/>
          </a:solidFill>
          <a:ln w="12700">
            <a:solidFill>
              <a:srgbClr val="D4AF37"/>
            </a:solidFill>
            <a:prstDash val="solid"/>
          </a:ln>
        </p:spPr>
      </p:sp>
      <p:sp>
        <p:nvSpPr>
          <p:cNvPr id="27" name="Text 25"/>
          <p:cNvSpPr/>
          <p:nvPr/>
        </p:nvSpPr>
        <p:spPr>
          <a:xfrm>
            <a:off x="822960" y="4434840"/>
            <a:ext cx="3108960" cy="365760"/>
          </a:xfrm>
          <a:prstGeom prst="rect">
            <a:avLst/>
          </a:prstGeom>
          <a:noFill/>
          <a:ln/>
        </p:spPr>
        <p:txBody>
          <a:bodyPr wrap="square" lIns="0" tIns="0" rIns="0" bIns="0" rtlCol="0" anchor="ctr"/>
          <a:lstStyle/>
          <a:p>
            <a:pPr indent="0" marL="0">
              <a:buNone/>
            </a:pPr>
            <a:r>
              <a:rPr lang="en-US" sz="1400" b="1" spc="300" kern="0" dirty="0">
                <a:solidFill>
                  <a:srgbClr val="D4AF37"/>
                </a:solidFill>
                <a:latin typeface="Calibri" pitchFamily="34" charset="0"/>
                <a:ea typeface="Calibri" pitchFamily="34" charset="-122"/>
                <a:cs typeface="Calibri" pitchFamily="34" charset="-120"/>
              </a:rPr>
              <a:t>GRILLE DE CORRECTION</a:t>
            </a:r>
            <a:endParaRPr lang="en-US" sz="1400" dirty="0"/>
          </a:p>
        </p:txBody>
      </p:sp>
      <p:sp>
        <p:nvSpPr>
          <p:cNvPr id="28" name="Text 26"/>
          <p:cNvSpPr/>
          <p:nvPr/>
        </p:nvSpPr>
        <p:spPr>
          <a:xfrm>
            <a:off x="822960" y="4800600"/>
            <a:ext cx="3108960" cy="320040"/>
          </a:xfrm>
          <a:prstGeom prst="rect">
            <a:avLst/>
          </a:prstGeom>
          <a:noFill/>
          <a:ln/>
        </p:spPr>
        <p:txBody>
          <a:bodyPr wrap="square" lIns="0" tIns="0" rIns="0" bIns="0" rtlCol="0" anchor="ctr"/>
          <a:lstStyle/>
          <a:p>
            <a:pPr indent="0" marL="0">
              <a:buNone/>
            </a:pPr>
            <a:r>
              <a:rPr lang="en-US" sz="1200" b="1" i="1" dirty="0">
                <a:solidFill>
                  <a:srgbClr val="0E1F3D"/>
                </a:solidFill>
                <a:latin typeface="Calibri" pitchFamily="34" charset="0"/>
                <a:ea typeface="Calibri" pitchFamily="34" charset="-122"/>
                <a:cs typeface="Calibri" pitchFamily="34" charset="-120"/>
              </a:rPr>
              <a:t>Google Sheets / Excel</a:t>
            </a:r>
            <a:endParaRPr lang="en-US" sz="1200" dirty="0"/>
          </a:p>
        </p:txBody>
      </p:sp>
      <p:sp>
        <p:nvSpPr>
          <p:cNvPr id="29" name="Text 27"/>
          <p:cNvSpPr/>
          <p:nvPr/>
        </p:nvSpPr>
        <p:spPr>
          <a:xfrm>
            <a:off x="822960" y="5166360"/>
            <a:ext cx="3108960" cy="868680"/>
          </a:xfrm>
          <a:prstGeom prst="rect">
            <a:avLst/>
          </a:prstGeom>
          <a:noFill/>
          <a:ln/>
        </p:spPr>
        <p:txBody>
          <a:bodyPr wrap="square" lIns="0" tIns="0" rIns="0" bIns="0" rtlCol="0" anchor="t"/>
          <a:lstStyle/>
          <a:p>
            <a:pPr indent="0" marL="0">
              <a:buNone/>
            </a:pPr>
            <a:r>
              <a:rPr lang="en-US" sz="1150" dirty="0">
                <a:solidFill>
                  <a:srgbClr val="1A2332"/>
                </a:solidFill>
                <a:latin typeface="Calibri" pitchFamily="34" charset="0"/>
                <a:ea typeface="Calibri" pitchFamily="34" charset="-122"/>
                <a:cs typeface="Calibri" pitchFamily="34" charset="-120"/>
              </a:rPr>
              <a:t>100 pts auto-calculés. Synthèse promo. Bulletin individuel imprimable. Webapp dédiée prévue pour les programmes accrédités.</a:t>
            </a:r>
            <a:endParaRPr lang="en-US" sz="1150" dirty="0"/>
          </a:p>
        </p:txBody>
      </p:sp>
      <p:sp>
        <p:nvSpPr>
          <p:cNvPr id="30" name="Shape 28"/>
          <p:cNvSpPr/>
          <p:nvPr/>
        </p:nvSpPr>
        <p:spPr>
          <a:xfrm>
            <a:off x="4297680" y="4251960"/>
            <a:ext cx="3566160" cy="18745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31" name="Shape 29"/>
          <p:cNvSpPr/>
          <p:nvPr/>
        </p:nvSpPr>
        <p:spPr>
          <a:xfrm>
            <a:off x="4297680" y="4251960"/>
            <a:ext cx="109728" cy="1874520"/>
          </a:xfrm>
          <a:prstGeom prst="rect">
            <a:avLst/>
          </a:prstGeom>
          <a:solidFill>
            <a:srgbClr val="E67E22"/>
          </a:solidFill>
          <a:ln w="12700">
            <a:solidFill>
              <a:srgbClr val="E67E22"/>
            </a:solidFill>
            <a:prstDash val="solid"/>
          </a:ln>
        </p:spPr>
      </p:sp>
      <p:sp>
        <p:nvSpPr>
          <p:cNvPr id="32" name="Text 30"/>
          <p:cNvSpPr/>
          <p:nvPr/>
        </p:nvSpPr>
        <p:spPr>
          <a:xfrm>
            <a:off x="4572000" y="4434840"/>
            <a:ext cx="3108960" cy="365760"/>
          </a:xfrm>
          <a:prstGeom prst="rect">
            <a:avLst/>
          </a:prstGeom>
          <a:noFill/>
          <a:ln/>
        </p:spPr>
        <p:txBody>
          <a:bodyPr wrap="square" lIns="0" tIns="0" rIns="0" bIns="0" rtlCol="0" anchor="ctr"/>
          <a:lstStyle/>
          <a:p>
            <a:pPr indent="0" marL="0">
              <a:buNone/>
            </a:pPr>
            <a:r>
              <a:rPr lang="en-US" sz="1400" b="1" spc="300" kern="0" dirty="0">
                <a:solidFill>
                  <a:srgbClr val="E67E22"/>
                </a:solidFill>
                <a:latin typeface="Calibri" pitchFamily="34" charset="0"/>
                <a:ea typeface="Calibri" pitchFamily="34" charset="-122"/>
                <a:cs typeface="Calibri" pitchFamily="34" charset="-120"/>
              </a:rPr>
              <a:t>ACF-15 SIMULATION</a:t>
            </a:r>
            <a:endParaRPr lang="en-US" sz="1400" dirty="0"/>
          </a:p>
        </p:txBody>
      </p:sp>
      <p:sp>
        <p:nvSpPr>
          <p:cNvPr id="33" name="Text 31"/>
          <p:cNvSpPr/>
          <p:nvPr/>
        </p:nvSpPr>
        <p:spPr>
          <a:xfrm>
            <a:off x="4572000" y="4800600"/>
            <a:ext cx="3108960" cy="320040"/>
          </a:xfrm>
          <a:prstGeom prst="rect">
            <a:avLst/>
          </a:prstGeom>
          <a:noFill/>
          <a:ln/>
        </p:spPr>
        <p:txBody>
          <a:bodyPr wrap="square" lIns="0" tIns="0" rIns="0" bIns="0" rtlCol="0" anchor="ctr"/>
          <a:lstStyle/>
          <a:p>
            <a:pPr indent="0" marL="0">
              <a:buNone/>
            </a:pPr>
            <a:r>
              <a:rPr lang="en-US" sz="1200" b="1" i="1" dirty="0">
                <a:solidFill>
                  <a:srgbClr val="0E1F3D"/>
                </a:solidFill>
                <a:latin typeface="Calibri" pitchFamily="34" charset="0"/>
                <a:ea typeface="Calibri" pitchFamily="34" charset="-122"/>
                <a:cs typeface="Calibri" pitchFamily="34" charset="-120"/>
              </a:rPr>
              <a:t>Format jeu de rôle 6 personnages</a:t>
            </a:r>
            <a:endParaRPr lang="en-US" sz="1200" dirty="0"/>
          </a:p>
        </p:txBody>
      </p:sp>
      <p:sp>
        <p:nvSpPr>
          <p:cNvPr id="34" name="Text 32"/>
          <p:cNvSpPr/>
          <p:nvPr/>
        </p:nvSpPr>
        <p:spPr>
          <a:xfrm>
            <a:off x="4572000" y="5166360"/>
            <a:ext cx="3108960" cy="868680"/>
          </a:xfrm>
          <a:prstGeom prst="rect">
            <a:avLst/>
          </a:prstGeom>
          <a:noFill/>
          <a:ln/>
        </p:spPr>
        <p:txBody>
          <a:bodyPr wrap="square" lIns="0" tIns="0" rIns="0" bIns="0" rtlCol="0" anchor="t"/>
          <a:lstStyle/>
          <a:p>
            <a:pPr indent="0" marL="0">
              <a:buNone/>
            </a:pPr>
            <a:r>
              <a:rPr lang="en-US" sz="1150" dirty="0">
                <a:solidFill>
                  <a:srgbClr val="1A2332"/>
                </a:solidFill>
                <a:latin typeface="Calibri" pitchFamily="34" charset="0"/>
                <a:ea typeface="Calibri" pitchFamily="34" charset="-122"/>
                <a:cs typeface="Calibri" pitchFamily="34" charset="-120"/>
              </a:rPr>
              <a:t>DDAO + 5 rôles. Cycle 6 étapes. Score sur 600 pts. Utilisable sur n'importe lequel des 15 cas.</a:t>
            </a:r>
            <a:endParaRPr lang="en-US" sz="1150" dirty="0"/>
          </a:p>
        </p:txBody>
      </p:sp>
      <p:sp>
        <p:nvSpPr>
          <p:cNvPr id="35" name="Shape 33"/>
          <p:cNvSpPr/>
          <p:nvPr/>
        </p:nvSpPr>
        <p:spPr>
          <a:xfrm>
            <a:off x="8046720" y="4251960"/>
            <a:ext cx="3566160" cy="18745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36" name="Shape 34"/>
          <p:cNvSpPr/>
          <p:nvPr/>
        </p:nvSpPr>
        <p:spPr>
          <a:xfrm>
            <a:off x="8046720" y="4251960"/>
            <a:ext cx="109728" cy="1874520"/>
          </a:xfrm>
          <a:prstGeom prst="rect">
            <a:avLst/>
          </a:prstGeom>
          <a:solidFill>
            <a:srgbClr val="C0392B"/>
          </a:solidFill>
          <a:ln w="12700">
            <a:solidFill>
              <a:srgbClr val="C0392B"/>
            </a:solidFill>
            <a:prstDash val="solid"/>
          </a:ln>
        </p:spPr>
      </p:sp>
      <p:sp>
        <p:nvSpPr>
          <p:cNvPr id="37" name="Text 35"/>
          <p:cNvSpPr/>
          <p:nvPr/>
        </p:nvSpPr>
        <p:spPr>
          <a:xfrm>
            <a:off x="8321040" y="4434840"/>
            <a:ext cx="3108960" cy="365760"/>
          </a:xfrm>
          <a:prstGeom prst="rect">
            <a:avLst/>
          </a:prstGeom>
          <a:noFill/>
          <a:ln/>
        </p:spPr>
        <p:txBody>
          <a:bodyPr wrap="square" lIns="0" tIns="0" rIns="0" bIns="0" rtlCol="0" anchor="ctr"/>
          <a:lstStyle/>
          <a:p>
            <a:pPr indent="0" marL="0">
              <a:buNone/>
            </a:pPr>
            <a:r>
              <a:rPr lang="en-US" sz="1400" b="1" spc="300" kern="0" dirty="0">
                <a:solidFill>
                  <a:srgbClr val="C0392B"/>
                </a:solidFill>
                <a:latin typeface="Calibri" pitchFamily="34" charset="0"/>
                <a:ea typeface="Calibri" pitchFamily="34" charset="-122"/>
                <a:cs typeface="Calibri" pitchFamily="34" charset="-120"/>
              </a:rPr>
              <a:t>CE SLIDE DECK</a:t>
            </a:r>
            <a:endParaRPr lang="en-US" sz="1400" dirty="0"/>
          </a:p>
        </p:txBody>
      </p:sp>
      <p:sp>
        <p:nvSpPr>
          <p:cNvPr id="38" name="Text 36"/>
          <p:cNvSpPr/>
          <p:nvPr/>
        </p:nvSpPr>
        <p:spPr>
          <a:xfrm>
            <a:off x="8321040" y="4800600"/>
            <a:ext cx="3108960" cy="320040"/>
          </a:xfrm>
          <a:prstGeom prst="rect">
            <a:avLst/>
          </a:prstGeom>
          <a:noFill/>
          <a:ln/>
        </p:spPr>
        <p:txBody>
          <a:bodyPr wrap="square" lIns="0" tIns="0" rIns="0" bIns="0" rtlCol="0" anchor="ctr"/>
          <a:lstStyle/>
          <a:p>
            <a:pPr indent="0" marL="0">
              <a:buNone/>
            </a:pPr>
            <a:r>
              <a:rPr lang="en-US" sz="1200" b="1" i="1" dirty="0">
                <a:solidFill>
                  <a:srgbClr val="0E1F3D"/>
                </a:solidFill>
                <a:latin typeface="Calibri" pitchFamily="34" charset="0"/>
                <a:ea typeface="Calibri" pitchFamily="34" charset="-122"/>
                <a:cs typeface="Calibri" pitchFamily="34" charset="-120"/>
              </a:rPr>
              <a:t>Introduction Gouvernance + AI Act + ACF</a:t>
            </a:r>
            <a:endParaRPr lang="en-US" sz="1200" dirty="0"/>
          </a:p>
        </p:txBody>
      </p:sp>
      <p:sp>
        <p:nvSpPr>
          <p:cNvPr id="39" name="Text 37"/>
          <p:cNvSpPr/>
          <p:nvPr/>
        </p:nvSpPr>
        <p:spPr>
          <a:xfrm>
            <a:off x="8321040" y="5166360"/>
            <a:ext cx="3108960" cy="868680"/>
          </a:xfrm>
          <a:prstGeom prst="rect">
            <a:avLst/>
          </a:prstGeom>
          <a:noFill/>
          <a:ln/>
        </p:spPr>
        <p:txBody>
          <a:bodyPr wrap="square" lIns="0" tIns="0" rIns="0" bIns="0" rtlCol="0" anchor="t"/>
          <a:lstStyle/>
          <a:p>
            <a:pPr indent="0" marL="0">
              <a:buNone/>
            </a:pPr>
            <a:r>
              <a:rPr lang="en-US" sz="1150" dirty="0">
                <a:solidFill>
                  <a:srgbClr val="1A2332"/>
                </a:solidFill>
                <a:latin typeface="Calibri" pitchFamily="34" charset="0"/>
                <a:ea typeface="Calibri" pitchFamily="34" charset="-122"/>
                <a:cs typeface="Calibri" pitchFamily="34" charset="-120"/>
              </a:rPr>
              <a:t>28 slides, 30-45 min de cours. Modifiable. Sources et références vérifiables intégrées.</a:t>
            </a:r>
            <a:endParaRPr lang="en-US" sz="115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4. ET MAINTENANT</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27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200" b="1" dirty="0">
                <a:solidFill>
                  <a:srgbClr val="0E1F3D"/>
                </a:solidFill>
                <a:latin typeface="Calibri" pitchFamily="34" charset="0"/>
                <a:ea typeface="Calibri" pitchFamily="34" charset="-122"/>
                <a:cs typeface="Calibri" pitchFamily="34" charset="-120"/>
              </a:rPr>
              <a:t>Cinq questions à débattre en classe</a:t>
            </a:r>
            <a:endParaRPr lang="en-US" sz="32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Aucune n'a de bonne réponse univoque. C'est le but.</a:t>
            </a:r>
            <a:endParaRPr lang="en-US" sz="1600" dirty="0"/>
          </a:p>
        </p:txBody>
      </p:sp>
      <p:sp>
        <p:nvSpPr>
          <p:cNvPr id="10" name="Shape 8"/>
          <p:cNvSpPr/>
          <p:nvPr/>
        </p:nvSpPr>
        <p:spPr>
          <a:xfrm>
            <a:off x="640080" y="2286000"/>
            <a:ext cx="502920" cy="502920"/>
          </a:xfrm>
          <a:prstGeom prst="ellipse">
            <a:avLst/>
          </a:prstGeom>
          <a:solidFill>
            <a:srgbClr val="0E1F3D"/>
          </a:solidFill>
          <a:ln w="25400">
            <a:solidFill>
              <a:srgbClr val="00B8D4"/>
            </a:solidFill>
            <a:prstDash val="solid"/>
          </a:ln>
        </p:spPr>
      </p:sp>
      <p:sp>
        <p:nvSpPr>
          <p:cNvPr id="11" name="Text 9"/>
          <p:cNvSpPr/>
          <p:nvPr/>
        </p:nvSpPr>
        <p:spPr>
          <a:xfrm>
            <a:off x="640080" y="2286000"/>
            <a:ext cx="502920" cy="502920"/>
          </a:xfrm>
          <a:prstGeom prst="rect">
            <a:avLst/>
          </a:prstGeom>
          <a:noFill/>
          <a:ln/>
        </p:spPr>
        <p:txBody>
          <a:bodyPr wrap="square" lIns="0" tIns="0" rIns="0" bIns="0" rtlCol="0" anchor="ctr"/>
          <a:lstStyle/>
          <a:p>
            <a:pPr algn="ctr" indent="0" marL="0">
              <a:buNone/>
            </a:pPr>
            <a:r>
              <a:rPr lang="en-US" sz="1800" b="1" dirty="0">
                <a:solidFill>
                  <a:srgbClr val="00B8D4"/>
                </a:solidFill>
                <a:latin typeface="Calibri" pitchFamily="34" charset="0"/>
                <a:ea typeface="Calibri" pitchFamily="34" charset="-122"/>
                <a:cs typeface="Calibri" pitchFamily="34" charset="-120"/>
              </a:rPr>
              <a:t>1</a:t>
            </a:r>
            <a:endParaRPr lang="en-US" sz="1800" dirty="0"/>
          </a:p>
        </p:txBody>
      </p:sp>
      <p:sp>
        <p:nvSpPr>
          <p:cNvPr id="12" name="Text 10"/>
          <p:cNvSpPr/>
          <p:nvPr/>
        </p:nvSpPr>
        <p:spPr>
          <a:xfrm>
            <a:off x="1371600" y="2240280"/>
            <a:ext cx="10332720" cy="640080"/>
          </a:xfrm>
          <a:prstGeom prst="rect">
            <a:avLst/>
          </a:prstGeom>
          <a:noFill/>
          <a:ln/>
        </p:spPr>
        <p:txBody>
          <a:bodyPr wrap="square" lIns="0" tIns="0" rIns="0" bIns="0" rtlCol="0" anchor="ctr"/>
          <a:lstStyle/>
          <a:p>
            <a:pPr indent="0" marL="0">
              <a:buNone/>
            </a:pPr>
            <a:r>
              <a:rPr lang="en-US" sz="1400" i="1" dirty="0">
                <a:solidFill>
                  <a:srgbClr val="1A2332"/>
                </a:solidFill>
                <a:latin typeface="Calibri" pitchFamily="34" charset="0"/>
                <a:ea typeface="Calibri" pitchFamily="34" charset="-122"/>
                <a:cs typeface="Calibri" pitchFamily="34" charset="-120"/>
              </a:rPr>
              <a:t>Si un agent autonome cause un dommage et qu'aucune procédure ACF n'a été suivie, la responsabilité du dirigeant est-elle pénale ou civile ?</a:t>
            </a:r>
            <a:endParaRPr lang="en-US" sz="1400" dirty="0"/>
          </a:p>
        </p:txBody>
      </p:sp>
      <p:sp>
        <p:nvSpPr>
          <p:cNvPr id="13" name="Shape 11"/>
          <p:cNvSpPr/>
          <p:nvPr/>
        </p:nvSpPr>
        <p:spPr>
          <a:xfrm>
            <a:off x="640080" y="3063240"/>
            <a:ext cx="502920" cy="502920"/>
          </a:xfrm>
          <a:prstGeom prst="ellipse">
            <a:avLst/>
          </a:prstGeom>
          <a:solidFill>
            <a:srgbClr val="0E1F3D"/>
          </a:solidFill>
          <a:ln w="25400">
            <a:solidFill>
              <a:srgbClr val="00B8D4"/>
            </a:solidFill>
            <a:prstDash val="solid"/>
          </a:ln>
        </p:spPr>
      </p:sp>
      <p:sp>
        <p:nvSpPr>
          <p:cNvPr id="14" name="Text 12"/>
          <p:cNvSpPr/>
          <p:nvPr/>
        </p:nvSpPr>
        <p:spPr>
          <a:xfrm>
            <a:off x="640080" y="3063240"/>
            <a:ext cx="502920" cy="502920"/>
          </a:xfrm>
          <a:prstGeom prst="rect">
            <a:avLst/>
          </a:prstGeom>
          <a:noFill/>
          <a:ln/>
        </p:spPr>
        <p:txBody>
          <a:bodyPr wrap="square" lIns="0" tIns="0" rIns="0" bIns="0" rtlCol="0" anchor="ctr"/>
          <a:lstStyle/>
          <a:p>
            <a:pPr algn="ctr" indent="0" marL="0">
              <a:buNone/>
            </a:pPr>
            <a:r>
              <a:rPr lang="en-US" sz="1800" b="1" dirty="0">
                <a:solidFill>
                  <a:srgbClr val="00B8D4"/>
                </a:solidFill>
                <a:latin typeface="Calibri" pitchFamily="34" charset="0"/>
                <a:ea typeface="Calibri" pitchFamily="34" charset="-122"/>
                <a:cs typeface="Calibri" pitchFamily="34" charset="-120"/>
              </a:rPr>
              <a:t>2</a:t>
            </a:r>
            <a:endParaRPr lang="en-US" sz="1800" dirty="0"/>
          </a:p>
        </p:txBody>
      </p:sp>
      <p:sp>
        <p:nvSpPr>
          <p:cNvPr id="15" name="Text 13"/>
          <p:cNvSpPr/>
          <p:nvPr/>
        </p:nvSpPr>
        <p:spPr>
          <a:xfrm>
            <a:off x="1371600" y="3017520"/>
            <a:ext cx="10332720" cy="640080"/>
          </a:xfrm>
          <a:prstGeom prst="rect">
            <a:avLst/>
          </a:prstGeom>
          <a:noFill/>
          <a:ln/>
        </p:spPr>
        <p:txBody>
          <a:bodyPr wrap="square" lIns="0" tIns="0" rIns="0" bIns="0" rtlCol="0" anchor="ctr"/>
          <a:lstStyle/>
          <a:p>
            <a:pPr indent="0" marL="0">
              <a:buNone/>
            </a:pPr>
            <a:r>
              <a:rPr lang="en-US" sz="1400" i="1" dirty="0">
                <a:solidFill>
                  <a:srgbClr val="1A2332"/>
                </a:solidFill>
                <a:latin typeface="Calibri" pitchFamily="34" charset="0"/>
                <a:ea typeface="Calibri" pitchFamily="34" charset="-122"/>
                <a:cs typeface="Calibri" pitchFamily="34" charset="-120"/>
              </a:rPr>
              <a:t>Le DDAO doit-il être rattaché à la Direction Générale, au Comité d'Audit, au Conseil — ou ailleurs ? Pourquoi ?</a:t>
            </a:r>
            <a:endParaRPr lang="en-US" sz="1400" dirty="0"/>
          </a:p>
        </p:txBody>
      </p:sp>
      <p:sp>
        <p:nvSpPr>
          <p:cNvPr id="16" name="Shape 14"/>
          <p:cNvSpPr/>
          <p:nvPr/>
        </p:nvSpPr>
        <p:spPr>
          <a:xfrm>
            <a:off x="640080" y="3840480"/>
            <a:ext cx="502920" cy="502920"/>
          </a:xfrm>
          <a:prstGeom prst="ellipse">
            <a:avLst/>
          </a:prstGeom>
          <a:solidFill>
            <a:srgbClr val="0E1F3D"/>
          </a:solidFill>
          <a:ln w="25400">
            <a:solidFill>
              <a:srgbClr val="00B8D4"/>
            </a:solidFill>
            <a:prstDash val="solid"/>
          </a:ln>
        </p:spPr>
      </p:sp>
      <p:sp>
        <p:nvSpPr>
          <p:cNvPr id="17" name="Text 15"/>
          <p:cNvSpPr/>
          <p:nvPr/>
        </p:nvSpPr>
        <p:spPr>
          <a:xfrm>
            <a:off x="640080" y="3840480"/>
            <a:ext cx="502920" cy="502920"/>
          </a:xfrm>
          <a:prstGeom prst="rect">
            <a:avLst/>
          </a:prstGeom>
          <a:noFill/>
          <a:ln/>
        </p:spPr>
        <p:txBody>
          <a:bodyPr wrap="square" lIns="0" tIns="0" rIns="0" bIns="0" rtlCol="0" anchor="ctr"/>
          <a:lstStyle/>
          <a:p>
            <a:pPr algn="ctr" indent="0" marL="0">
              <a:buNone/>
            </a:pPr>
            <a:r>
              <a:rPr lang="en-US" sz="1800" b="1" dirty="0">
                <a:solidFill>
                  <a:srgbClr val="00B8D4"/>
                </a:solidFill>
                <a:latin typeface="Calibri" pitchFamily="34" charset="0"/>
                <a:ea typeface="Calibri" pitchFamily="34" charset="-122"/>
                <a:cs typeface="Calibri" pitchFamily="34" charset="-120"/>
              </a:rPr>
              <a:t>3</a:t>
            </a:r>
            <a:endParaRPr lang="en-US" sz="1800" dirty="0"/>
          </a:p>
        </p:txBody>
      </p:sp>
      <p:sp>
        <p:nvSpPr>
          <p:cNvPr id="18" name="Text 16"/>
          <p:cNvSpPr/>
          <p:nvPr/>
        </p:nvSpPr>
        <p:spPr>
          <a:xfrm>
            <a:off x="1371600" y="3794760"/>
            <a:ext cx="10332720" cy="640080"/>
          </a:xfrm>
          <a:prstGeom prst="rect">
            <a:avLst/>
          </a:prstGeom>
          <a:noFill/>
          <a:ln/>
        </p:spPr>
        <p:txBody>
          <a:bodyPr wrap="square" lIns="0" tIns="0" rIns="0" bIns="0" rtlCol="0" anchor="ctr"/>
          <a:lstStyle/>
          <a:p>
            <a:pPr indent="0" marL="0">
              <a:buNone/>
            </a:pPr>
            <a:r>
              <a:rPr lang="en-US" sz="1400" i="1" dirty="0">
                <a:solidFill>
                  <a:srgbClr val="1A2332"/>
                </a:solidFill>
                <a:latin typeface="Calibri" pitchFamily="34" charset="0"/>
                <a:ea typeface="Calibri" pitchFamily="34" charset="-122"/>
                <a:cs typeface="Calibri" pitchFamily="34" charset="-120"/>
              </a:rPr>
              <a:t>Une organisation peut-elle déployer un agent en autonomie sans Constitution Agentique ni Kill Switch ? Si oui, dans quels cas ?</a:t>
            </a:r>
            <a:endParaRPr lang="en-US" sz="1400" dirty="0"/>
          </a:p>
        </p:txBody>
      </p:sp>
      <p:sp>
        <p:nvSpPr>
          <p:cNvPr id="19" name="Shape 17"/>
          <p:cNvSpPr/>
          <p:nvPr/>
        </p:nvSpPr>
        <p:spPr>
          <a:xfrm>
            <a:off x="640080" y="4617720"/>
            <a:ext cx="502920" cy="502920"/>
          </a:xfrm>
          <a:prstGeom prst="ellipse">
            <a:avLst/>
          </a:prstGeom>
          <a:solidFill>
            <a:srgbClr val="0E1F3D"/>
          </a:solidFill>
          <a:ln w="25400">
            <a:solidFill>
              <a:srgbClr val="00B8D4"/>
            </a:solidFill>
            <a:prstDash val="solid"/>
          </a:ln>
        </p:spPr>
      </p:sp>
      <p:sp>
        <p:nvSpPr>
          <p:cNvPr id="20" name="Text 18"/>
          <p:cNvSpPr/>
          <p:nvPr/>
        </p:nvSpPr>
        <p:spPr>
          <a:xfrm>
            <a:off x="640080" y="4617720"/>
            <a:ext cx="502920" cy="502920"/>
          </a:xfrm>
          <a:prstGeom prst="rect">
            <a:avLst/>
          </a:prstGeom>
          <a:noFill/>
          <a:ln/>
        </p:spPr>
        <p:txBody>
          <a:bodyPr wrap="square" lIns="0" tIns="0" rIns="0" bIns="0" rtlCol="0" anchor="ctr"/>
          <a:lstStyle/>
          <a:p>
            <a:pPr algn="ctr" indent="0" marL="0">
              <a:buNone/>
            </a:pPr>
            <a:r>
              <a:rPr lang="en-US" sz="1800" b="1" dirty="0">
                <a:solidFill>
                  <a:srgbClr val="00B8D4"/>
                </a:solidFill>
                <a:latin typeface="Calibri" pitchFamily="34" charset="0"/>
                <a:ea typeface="Calibri" pitchFamily="34" charset="-122"/>
                <a:cs typeface="Calibri" pitchFamily="34" charset="-120"/>
              </a:rPr>
              <a:t>4</a:t>
            </a:r>
            <a:endParaRPr lang="en-US" sz="1800" dirty="0"/>
          </a:p>
        </p:txBody>
      </p:sp>
      <p:sp>
        <p:nvSpPr>
          <p:cNvPr id="21" name="Text 19"/>
          <p:cNvSpPr/>
          <p:nvPr/>
        </p:nvSpPr>
        <p:spPr>
          <a:xfrm>
            <a:off x="1371600" y="4572000"/>
            <a:ext cx="10332720" cy="640080"/>
          </a:xfrm>
          <a:prstGeom prst="rect">
            <a:avLst/>
          </a:prstGeom>
          <a:noFill/>
          <a:ln/>
        </p:spPr>
        <p:txBody>
          <a:bodyPr wrap="square" lIns="0" tIns="0" rIns="0" bIns="0" rtlCol="0" anchor="ctr"/>
          <a:lstStyle/>
          <a:p>
            <a:pPr indent="0" marL="0">
              <a:buNone/>
            </a:pPr>
            <a:r>
              <a:rPr lang="en-US" sz="1400" i="1" dirty="0">
                <a:solidFill>
                  <a:srgbClr val="1A2332"/>
                </a:solidFill>
                <a:latin typeface="Calibri" pitchFamily="34" charset="0"/>
                <a:ea typeface="Calibri" pitchFamily="34" charset="-122"/>
                <a:cs typeface="Calibri" pitchFamily="34" charset="-120"/>
              </a:rPr>
              <a:t>Faut-il labelliser publiquement chaque contenu produit par IA, même quand cela nuit au signal de qualité de la marque ?</a:t>
            </a:r>
            <a:endParaRPr lang="en-US" sz="1400" dirty="0"/>
          </a:p>
        </p:txBody>
      </p:sp>
      <p:sp>
        <p:nvSpPr>
          <p:cNvPr id="22" name="Shape 20"/>
          <p:cNvSpPr/>
          <p:nvPr/>
        </p:nvSpPr>
        <p:spPr>
          <a:xfrm>
            <a:off x="640080" y="5394960"/>
            <a:ext cx="502920" cy="502920"/>
          </a:xfrm>
          <a:prstGeom prst="ellipse">
            <a:avLst/>
          </a:prstGeom>
          <a:solidFill>
            <a:srgbClr val="0E1F3D"/>
          </a:solidFill>
          <a:ln w="25400">
            <a:solidFill>
              <a:srgbClr val="00B8D4"/>
            </a:solidFill>
            <a:prstDash val="solid"/>
          </a:ln>
        </p:spPr>
      </p:sp>
      <p:sp>
        <p:nvSpPr>
          <p:cNvPr id="23" name="Text 21"/>
          <p:cNvSpPr/>
          <p:nvPr/>
        </p:nvSpPr>
        <p:spPr>
          <a:xfrm>
            <a:off x="640080" y="5394960"/>
            <a:ext cx="502920" cy="502920"/>
          </a:xfrm>
          <a:prstGeom prst="rect">
            <a:avLst/>
          </a:prstGeom>
          <a:noFill/>
          <a:ln/>
        </p:spPr>
        <p:txBody>
          <a:bodyPr wrap="square" lIns="0" tIns="0" rIns="0" bIns="0" rtlCol="0" anchor="ctr"/>
          <a:lstStyle/>
          <a:p>
            <a:pPr algn="ctr" indent="0" marL="0">
              <a:buNone/>
            </a:pPr>
            <a:r>
              <a:rPr lang="en-US" sz="1800" b="1" dirty="0">
                <a:solidFill>
                  <a:srgbClr val="00B8D4"/>
                </a:solidFill>
                <a:latin typeface="Calibri" pitchFamily="34" charset="0"/>
                <a:ea typeface="Calibri" pitchFamily="34" charset="-122"/>
                <a:cs typeface="Calibri" pitchFamily="34" charset="-120"/>
              </a:rPr>
              <a:t>5</a:t>
            </a:r>
            <a:endParaRPr lang="en-US" sz="1800" dirty="0"/>
          </a:p>
        </p:txBody>
      </p:sp>
      <p:sp>
        <p:nvSpPr>
          <p:cNvPr id="24" name="Text 22"/>
          <p:cNvSpPr/>
          <p:nvPr/>
        </p:nvSpPr>
        <p:spPr>
          <a:xfrm>
            <a:off x="1371600" y="5349240"/>
            <a:ext cx="10332720" cy="640080"/>
          </a:xfrm>
          <a:prstGeom prst="rect">
            <a:avLst/>
          </a:prstGeom>
          <a:noFill/>
          <a:ln/>
        </p:spPr>
        <p:txBody>
          <a:bodyPr wrap="square" lIns="0" tIns="0" rIns="0" bIns="0" rtlCol="0" anchor="ctr"/>
          <a:lstStyle/>
          <a:p>
            <a:pPr indent="0" marL="0">
              <a:buNone/>
            </a:pPr>
            <a:r>
              <a:rPr lang="en-US" sz="1400" i="1" dirty="0">
                <a:solidFill>
                  <a:srgbClr val="1A2332"/>
                </a:solidFill>
                <a:latin typeface="Calibri" pitchFamily="34" charset="0"/>
                <a:ea typeface="Calibri" pitchFamily="34" charset="-122"/>
                <a:cs typeface="Calibri" pitchFamily="34" charset="-120"/>
              </a:rPr>
              <a:t>Le bénéfice productivité d'une autonomie élevée justifie-t-il le risque de défaut de précaution caractérisée ?</a:t>
            </a:r>
            <a:endParaRPr lang="en-US" sz="14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solidFill>
          <a:srgbClr val="0E1F3D"/>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MERCI</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28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914400" y="1645920"/>
            <a:ext cx="1828800" cy="1371600"/>
          </a:xfrm>
          <a:prstGeom prst="rect">
            <a:avLst/>
          </a:prstGeom>
          <a:noFill/>
          <a:ln/>
        </p:spPr>
        <p:txBody>
          <a:bodyPr wrap="square" lIns="0" tIns="0" rIns="0" bIns="0" rtlCol="0" anchor="ctr"/>
          <a:lstStyle/>
          <a:p>
            <a:pPr indent="0" marL="0">
              <a:buNone/>
            </a:pPr>
            <a:r>
              <a:rPr lang="en-US" sz="18000" b="1" dirty="0">
                <a:solidFill>
                  <a:srgbClr val="00B8D4"/>
                </a:solidFill>
                <a:latin typeface="Georgia" pitchFamily="34" charset="0"/>
                <a:ea typeface="Georgia" pitchFamily="34" charset="-122"/>
                <a:cs typeface="Georgia" pitchFamily="34" charset="-120"/>
              </a:rPr>
              <a:t>«</a:t>
            </a:r>
            <a:endParaRPr lang="en-US" sz="18000" dirty="0"/>
          </a:p>
        </p:txBody>
      </p:sp>
      <p:sp>
        <p:nvSpPr>
          <p:cNvPr id="9" name="Text 7"/>
          <p:cNvSpPr/>
          <p:nvPr/>
        </p:nvSpPr>
        <p:spPr>
          <a:xfrm>
            <a:off x="2560320" y="2194560"/>
            <a:ext cx="9144000" cy="822960"/>
          </a:xfrm>
          <a:prstGeom prst="rect">
            <a:avLst/>
          </a:prstGeom>
          <a:noFill/>
          <a:ln/>
        </p:spPr>
        <p:txBody>
          <a:bodyPr wrap="square" lIns="0" tIns="0" rIns="0" bIns="0" rtlCol="0" anchor="ctr"/>
          <a:lstStyle/>
          <a:p>
            <a:pPr indent="0" marL="0">
              <a:buNone/>
            </a:pPr>
            <a:r>
              <a:rPr lang="en-US" sz="4400" b="1" dirty="0">
                <a:solidFill>
                  <a:srgbClr val="FFFFFF"/>
                </a:solidFill>
                <a:latin typeface="Calibri" pitchFamily="34" charset="0"/>
                <a:ea typeface="Calibri" pitchFamily="34" charset="-122"/>
                <a:cs typeface="Calibri" pitchFamily="34" charset="-120"/>
              </a:rPr>
              <a:t>On ne gouverne correctement</a:t>
            </a:r>
            <a:endParaRPr lang="en-US" sz="4400" dirty="0"/>
          </a:p>
        </p:txBody>
      </p:sp>
      <p:sp>
        <p:nvSpPr>
          <p:cNvPr id="10" name="Text 8"/>
          <p:cNvSpPr/>
          <p:nvPr/>
        </p:nvSpPr>
        <p:spPr>
          <a:xfrm>
            <a:off x="2560320" y="3017520"/>
            <a:ext cx="9144000" cy="822960"/>
          </a:xfrm>
          <a:prstGeom prst="rect">
            <a:avLst/>
          </a:prstGeom>
          <a:noFill/>
          <a:ln/>
        </p:spPr>
        <p:txBody>
          <a:bodyPr wrap="square" lIns="0" tIns="0" rIns="0" bIns="0" rtlCol="0" anchor="ctr"/>
          <a:lstStyle/>
          <a:p>
            <a:pPr indent="0" marL="0">
              <a:buNone/>
            </a:pPr>
            <a:r>
              <a:rPr lang="en-US" sz="4400" b="1" i="1" dirty="0">
                <a:solidFill>
                  <a:srgbClr val="00B8D4"/>
                </a:solidFill>
                <a:latin typeface="Calibri" pitchFamily="34" charset="0"/>
                <a:ea typeface="Calibri" pitchFamily="34" charset="-122"/>
                <a:cs typeface="Calibri" pitchFamily="34" charset="-120"/>
              </a:rPr>
              <a:t>que ce que l'on rend visible.</a:t>
            </a:r>
            <a:endParaRPr lang="en-US" sz="4400" dirty="0"/>
          </a:p>
        </p:txBody>
      </p:sp>
      <p:sp>
        <p:nvSpPr>
          <p:cNvPr id="11" name="Text 9"/>
          <p:cNvSpPr/>
          <p:nvPr/>
        </p:nvSpPr>
        <p:spPr>
          <a:xfrm>
            <a:off x="2560320" y="4114800"/>
            <a:ext cx="9144000" cy="457200"/>
          </a:xfrm>
          <a:prstGeom prst="rect">
            <a:avLst/>
          </a:prstGeom>
          <a:noFill/>
          <a:ln/>
        </p:spPr>
        <p:txBody>
          <a:bodyPr wrap="square" lIns="0" tIns="0" rIns="0" bIns="0" rtlCol="0" anchor="ctr"/>
          <a:lstStyle/>
          <a:p>
            <a:pPr indent="0" marL="0">
              <a:buNone/>
            </a:pPr>
            <a:r>
              <a:rPr lang="en-US" sz="1600" i="1" dirty="0">
                <a:solidFill>
                  <a:srgbClr val="B5C2D1"/>
                </a:solidFill>
                <a:latin typeface="Calibri" pitchFamily="34" charset="0"/>
                <a:ea typeface="Calibri" pitchFamily="34" charset="-122"/>
                <a:cs typeface="Calibri" pitchFamily="34" charset="-120"/>
              </a:rPr>
              <a:t>— Agentic Commerce Framework</a:t>
            </a:r>
            <a:endParaRPr lang="en-US" sz="1600" dirty="0"/>
          </a:p>
        </p:txBody>
      </p:sp>
      <p:sp>
        <p:nvSpPr>
          <p:cNvPr id="12" name="Shape 10"/>
          <p:cNvSpPr/>
          <p:nvPr/>
        </p:nvSpPr>
        <p:spPr>
          <a:xfrm>
            <a:off x="2560320" y="5029200"/>
            <a:ext cx="3657600" cy="0"/>
          </a:xfrm>
          <a:prstGeom prst="line">
            <a:avLst/>
          </a:prstGeom>
          <a:noFill/>
          <a:ln w="25400">
            <a:solidFill>
              <a:srgbClr val="00B8D4"/>
            </a:solidFill>
            <a:prstDash val="solid"/>
          </a:ln>
        </p:spPr>
      </p:sp>
      <p:sp>
        <p:nvSpPr>
          <p:cNvPr id="13" name="Text 11"/>
          <p:cNvSpPr/>
          <p:nvPr/>
        </p:nvSpPr>
        <p:spPr>
          <a:xfrm>
            <a:off x="2560320" y="5212080"/>
            <a:ext cx="9144000" cy="365760"/>
          </a:xfrm>
          <a:prstGeom prst="rect">
            <a:avLst/>
          </a:prstGeom>
          <a:noFill/>
          <a:ln/>
        </p:spPr>
        <p:txBody>
          <a:bodyPr wrap="square" lIns="0" tIns="0" rIns="0" bIns="0" rtlCol="0" anchor="ctr"/>
          <a:lstStyle/>
          <a:p>
            <a:pPr indent="0" marL="0">
              <a:buNone/>
            </a:pPr>
            <a:r>
              <a:rPr lang="en-US" sz="1400" b="1" dirty="0">
                <a:solidFill>
                  <a:srgbClr val="FFFFFF"/>
                </a:solidFill>
                <a:latin typeface="Calibri" pitchFamily="34" charset="0"/>
                <a:ea typeface="Calibri" pitchFamily="34" charset="-122"/>
                <a:cs typeface="Calibri" pitchFamily="34" charset="-120"/>
              </a:rPr>
              <a:t>Vincent Dorange · acfstandard.com</a:t>
            </a:r>
            <a:endParaRPr lang="en-US" sz="1400" dirty="0"/>
          </a:p>
        </p:txBody>
      </p:sp>
      <p:sp>
        <p:nvSpPr>
          <p:cNvPr id="14" name="Text 12"/>
          <p:cNvSpPr/>
          <p:nvPr/>
        </p:nvSpPr>
        <p:spPr>
          <a:xfrm>
            <a:off x="2560320" y="5577840"/>
            <a:ext cx="9144000" cy="365760"/>
          </a:xfrm>
          <a:prstGeom prst="rect">
            <a:avLst/>
          </a:prstGeom>
          <a:noFill/>
          <a:ln/>
        </p:spPr>
        <p:txBody>
          <a:bodyPr wrap="square" lIns="0" tIns="0" rIns="0" bIns="0" rtlCol="0" anchor="ctr"/>
          <a:lstStyle/>
          <a:p>
            <a:pPr indent="0" marL="0">
              <a:buNone/>
            </a:pPr>
            <a:r>
              <a:rPr lang="en-US" sz="1200" i="1" dirty="0">
                <a:solidFill>
                  <a:srgbClr val="B5C2D1"/>
                </a:solidFill>
                <a:latin typeface="Calibri" pitchFamily="34" charset="0"/>
                <a:ea typeface="Calibri" pitchFamily="34" charset="-122"/>
                <a:cs typeface="Calibri" pitchFamily="34" charset="-120"/>
              </a:rPr>
              <a:t>Auteur de La Souveraineté Agentique — édition 2026</a:t>
            </a:r>
            <a:endParaRPr lang="en-US" sz="1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1. POURQUOI PARLER DE GOUVERNANCE IA MAINTENANT</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3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Quand les systèmes autonomes dérivent</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700" i="1" dirty="0">
                <a:solidFill>
                  <a:srgbClr val="5A6573"/>
                </a:solidFill>
                <a:latin typeface="Calibri" pitchFamily="34" charset="0"/>
                <a:ea typeface="Calibri" pitchFamily="34" charset="-122"/>
                <a:cs typeface="Calibri" pitchFamily="34" charset="-120"/>
              </a:rPr>
              <a:t>Trois rappels documentés — l'autonomie sans garde-fous coûte cher, vite.</a:t>
            </a:r>
            <a:endParaRPr lang="en-US" sz="1700" dirty="0"/>
          </a:p>
        </p:txBody>
      </p:sp>
      <p:sp>
        <p:nvSpPr>
          <p:cNvPr id="10" name="Shape 8"/>
          <p:cNvSpPr/>
          <p:nvPr/>
        </p:nvSpPr>
        <p:spPr>
          <a:xfrm>
            <a:off x="548640" y="2103120"/>
            <a:ext cx="3566160" cy="39319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1" name="Shape 9"/>
          <p:cNvSpPr/>
          <p:nvPr/>
        </p:nvSpPr>
        <p:spPr>
          <a:xfrm>
            <a:off x="548640" y="2103120"/>
            <a:ext cx="3566160" cy="164592"/>
          </a:xfrm>
          <a:prstGeom prst="rect">
            <a:avLst/>
          </a:prstGeom>
          <a:solidFill>
            <a:srgbClr val="C0392B"/>
          </a:solidFill>
          <a:ln w="12700">
            <a:solidFill>
              <a:srgbClr val="C0392B"/>
            </a:solidFill>
            <a:prstDash val="solid"/>
          </a:ln>
        </p:spPr>
      </p:sp>
      <p:sp>
        <p:nvSpPr>
          <p:cNvPr id="12" name="Text 10"/>
          <p:cNvSpPr/>
          <p:nvPr/>
        </p:nvSpPr>
        <p:spPr>
          <a:xfrm>
            <a:off x="822960" y="2423160"/>
            <a:ext cx="3017520" cy="411480"/>
          </a:xfrm>
          <a:prstGeom prst="rect">
            <a:avLst/>
          </a:prstGeom>
          <a:noFill/>
          <a:ln/>
        </p:spPr>
        <p:txBody>
          <a:bodyPr wrap="square" lIns="0" tIns="0" rIns="0" bIns="0" rtlCol="0" anchor="ctr"/>
          <a:lstStyle/>
          <a:p>
            <a:pPr indent="0" marL="0">
              <a:buNone/>
            </a:pPr>
            <a:r>
              <a:rPr lang="en-US" sz="1600" b="1" spc="400" kern="0" dirty="0">
                <a:solidFill>
                  <a:srgbClr val="0E1F3D"/>
                </a:solidFill>
                <a:latin typeface="Calibri" pitchFamily="34" charset="0"/>
                <a:ea typeface="Calibri" pitchFamily="34" charset="-122"/>
                <a:cs typeface="Calibri" pitchFamily="34" charset="-120"/>
              </a:rPr>
              <a:t>KNIGHT CAPITAL</a:t>
            </a:r>
            <a:endParaRPr lang="en-US" sz="1600" dirty="0"/>
          </a:p>
        </p:txBody>
      </p:sp>
      <p:sp>
        <p:nvSpPr>
          <p:cNvPr id="13" name="Text 11"/>
          <p:cNvSpPr/>
          <p:nvPr/>
        </p:nvSpPr>
        <p:spPr>
          <a:xfrm>
            <a:off x="822960" y="2816352"/>
            <a:ext cx="3017520" cy="27432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1ᵉʳ août 2012</a:t>
            </a:r>
            <a:endParaRPr lang="en-US" sz="1100" dirty="0"/>
          </a:p>
        </p:txBody>
      </p:sp>
      <p:sp>
        <p:nvSpPr>
          <p:cNvPr id="14" name="Text 12"/>
          <p:cNvSpPr/>
          <p:nvPr/>
        </p:nvSpPr>
        <p:spPr>
          <a:xfrm>
            <a:off x="822960" y="3246120"/>
            <a:ext cx="3017520" cy="777240"/>
          </a:xfrm>
          <a:prstGeom prst="rect">
            <a:avLst/>
          </a:prstGeom>
          <a:noFill/>
          <a:ln/>
        </p:spPr>
        <p:txBody>
          <a:bodyPr wrap="square" lIns="0" tIns="0" rIns="0" bIns="0" rtlCol="0" anchor="ctr"/>
          <a:lstStyle/>
          <a:p>
            <a:pPr indent="0" marL="0">
              <a:buNone/>
            </a:pPr>
            <a:r>
              <a:rPr lang="en-US" sz="4400" b="1" dirty="0">
                <a:solidFill>
                  <a:srgbClr val="C0392B"/>
                </a:solidFill>
                <a:latin typeface="Calibri" pitchFamily="34" charset="0"/>
                <a:ea typeface="Calibri" pitchFamily="34" charset="-122"/>
                <a:cs typeface="Calibri" pitchFamily="34" charset="-120"/>
              </a:rPr>
              <a:t>440 M$</a:t>
            </a:r>
            <a:endParaRPr lang="en-US" sz="4400" dirty="0"/>
          </a:p>
        </p:txBody>
      </p:sp>
      <p:sp>
        <p:nvSpPr>
          <p:cNvPr id="15" name="Text 13"/>
          <p:cNvSpPr/>
          <p:nvPr/>
        </p:nvSpPr>
        <p:spPr>
          <a:xfrm>
            <a:off x="822960" y="4069080"/>
            <a:ext cx="3017520" cy="274320"/>
          </a:xfrm>
          <a:prstGeom prst="rect">
            <a:avLst/>
          </a:prstGeom>
          <a:noFill/>
          <a:ln/>
        </p:spPr>
        <p:txBody>
          <a:bodyPr wrap="square" lIns="0" tIns="0" rIns="0" bIns="0" rtlCol="0" anchor="ctr"/>
          <a:lstStyle/>
          <a:p>
            <a:pPr indent="0" marL="0">
              <a:buNone/>
            </a:pPr>
            <a:r>
              <a:rPr lang="en-US" sz="1200" i="1" dirty="0">
                <a:solidFill>
                  <a:srgbClr val="5A6573"/>
                </a:solidFill>
                <a:latin typeface="Calibri" pitchFamily="34" charset="0"/>
                <a:ea typeface="Calibri" pitchFamily="34" charset="-122"/>
                <a:cs typeface="Calibri" pitchFamily="34" charset="-120"/>
              </a:rPr>
              <a:t>perdus en 45 minutes</a:t>
            </a:r>
            <a:endParaRPr lang="en-US" sz="1200" dirty="0"/>
          </a:p>
        </p:txBody>
      </p:sp>
      <p:sp>
        <p:nvSpPr>
          <p:cNvPr id="16" name="Text 14"/>
          <p:cNvSpPr/>
          <p:nvPr/>
        </p:nvSpPr>
        <p:spPr>
          <a:xfrm>
            <a:off x="822960" y="4480560"/>
            <a:ext cx="3017520" cy="1371600"/>
          </a:xfrm>
          <a:prstGeom prst="rect">
            <a:avLst/>
          </a:prstGeom>
          <a:noFill/>
          <a:ln/>
        </p:spPr>
        <p:txBody>
          <a:bodyPr wrap="square" lIns="0" tIns="0" rIns="0" bIns="0" rtlCol="0" anchor="t"/>
          <a:lstStyle/>
          <a:p>
            <a:pPr indent="0" marL="0">
              <a:spcAft>
                <a:spcPts val="400"/>
              </a:spcAft>
              <a:buNone/>
            </a:pPr>
            <a:r>
              <a:rPr lang="en-US" sz="1150" dirty="0">
                <a:solidFill>
                  <a:srgbClr val="1A2332"/>
                </a:solidFill>
                <a:latin typeface="Calibri" pitchFamily="34" charset="0"/>
                <a:ea typeface="Calibri" pitchFamily="34" charset="-122"/>
                <a:cs typeface="Calibri" pitchFamily="34" charset="-120"/>
              </a:rPr>
              <a:t>Bug de déploiement — un script de routing automatique de trading dérive. Personne ne peut couper assez vite.</a:t>
            </a:r>
            <a:endParaRPr lang="en-US" sz="1150" dirty="0"/>
          </a:p>
          <a:p>
            <a:pPr indent="0" marL="0">
              <a:spcAft>
                <a:spcPts val="400"/>
              </a:spcAft>
              <a:buNone/>
            </a:pPr>
            <a:endParaRPr lang="en-US" sz="1150" dirty="0"/>
          </a:p>
          <a:p>
            <a:pPr indent="0" marL="0">
              <a:spcAft>
                <a:spcPts val="400"/>
              </a:spcAft>
              <a:buNone/>
            </a:pPr>
            <a:r>
              <a:rPr lang="en-US" sz="1150" dirty="0">
                <a:solidFill>
                  <a:srgbClr val="1A2332"/>
                </a:solidFill>
                <a:latin typeface="Calibri" pitchFamily="34" charset="0"/>
                <a:ea typeface="Calibri" pitchFamily="34" charset="-122"/>
                <a:cs typeface="Calibri" pitchFamily="34" charset="-120"/>
              </a:rPr>
              <a:t>Leçon : le blast radius d'un système autonome se mesure en minutes.</a:t>
            </a:r>
            <a:endParaRPr lang="en-US" sz="1150" dirty="0"/>
          </a:p>
        </p:txBody>
      </p:sp>
      <p:sp>
        <p:nvSpPr>
          <p:cNvPr id="17" name="Shape 15"/>
          <p:cNvSpPr/>
          <p:nvPr/>
        </p:nvSpPr>
        <p:spPr>
          <a:xfrm>
            <a:off x="4297680" y="2103120"/>
            <a:ext cx="3566160" cy="39319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8" name="Shape 16"/>
          <p:cNvSpPr/>
          <p:nvPr/>
        </p:nvSpPr>
        <p:spPr>
          <a:xfrm>
            <a:off x="4297680" y="2103120"/>
            <a:ext cx="3566160" cy="164592"/>
          </a:xfrm>
          <a:prstGeom prst="rect">
            <a:avLst/>
          </a:prstGeom>
          <a:solidFill>
            <a:srgbClr val="C0392B"/>
          </a:solidFill>
          <a:ln w="12700">
            <a:solidFill>
              <a:srgbClr val="C0392B"/>
            </a:solidFill>
            <a:prstDash val="solid"/>
          </a:ln>
        </p:spPr>
      </p:sp>
      <p:sp>
        <p:nvSpPr>
          <p:cNvPr id="19" name="Text 17"/>
          <p:cNvSpPr/>
          <p:nvPr/>
        </p:nvSpPr>
        <p:spPr>
          <a:xfrm>
            <a:off x="4572000" y="2423160"/>
            <a:ext cx="3017520" cy="411480"/>
          </a:xfrm>
          <a:prstGeom prst="rect">
            <a:avLst/>
          </a:prstGeom>
          <a:noFill/>
          <a:ln/>
        </p:spPr>
        <p:txBody>
          <a:bodyPr wrap="square" lIns="0" tIns="0" rIns="0" bIns="0" rtlCol="0" anchor="ctr"/>
          <a:lstStyle/>
          <a:p>
            <a:pPr indent="0" marL="0">
              <a:buNone/>
            </a:pPr>
            <a:r>
              <a:rPr lang="en-US" sz="1600" b="1" spc="400" kern="0" dirty="0">
                <a:solidFill>
                  <a:srgbClr val="0E1F3D"/>
                </a:solidFill>
                <a:latin typeface="Calibri" pitchFamily="34" charset="0"/>
                <a:ea typeface="Calibri" pitchFamily="34" charset="-122"/>
                <a:cs typeface="Calibri" pitchFamily="34" charset="-120"/>
              </a:rPr>
              <a:t>CLOUDFLARE</a:t>
            </a:r>
            <a:endParaRPr lang="en-US" sz="1600" dirty="0"/>
          </a:p>
        </p:txBody>
      </p:sp>
      <p:sp>
        <p:nvSpPr>
          <p:cNvPr id="20" name="Text 18"/>
          <p:cNvSpPr/>
          <p:nvPr/>
        </p:nvSpPr>
        <p:spPr>
          <a:xfrm>
            <a:off x="4572000" y="2816352"/>
            <a:ext cx="3017520" cy="27432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21 juin 2022</a:t>
            </a:r>
            <a:endParaRPr lang="en-US" sz="1100" dirty="0"/>
          </a:p>
        </p:txBody>
      </p:sp>
      <p:sp>
        <p:nvSpPr>
          <p:cNvPr id="21" name="Text 19"/>
          <p:cNvSpPr/>
          <p:nvPr/>
        </p:nvSpPr>
        <p:spPr>
          <a:xfrm>
            <a:off x="4572000" y="3246120"/>
            <a:ext cx="3017520" cy="777240"/>
          </a:xfrm>
          <a:prstGeom prst="rect">
            <a:avLst/>
          </a:prstGeom>
          <a:noFill/>
          <a:ln/>
        </p:spPr>
        <p:txBody>
          <a:bodyPr wrap="square" lIns="0" tIns="0" rIns="0" bIns="0" rtlCol="0" anchor="ctr"/>
          <a:lstStyle/>
          <a:p>
            <a:pPr indent="0" marL="0">
              <a:buNone/>
            </a:pPr>
            <a:r>
              <a:rPr lang="en-US" sz="4400" b="1" dirty="0">
                <a:solidFill>
                  <a:srgbClr val="C0392B"/>
                </a:solidFill>
                <a:latin typeface="Calibri" pitchFamily="34" charset="0"/>
                <a:ea typeface="Calibri" pitchFamily="34" charset="-122"/>
                <a:cs typeface="Calibri" pitchFamily="34" charset="-120"/>
              </a:rPr>
              <a:t>27 min</a:t>
            </a:r>
            <a:endParaRPr lang="en-US" sz="4400" dirty="0"/>
          </a:p>
        </p:txBody>
      </p:sp>
      <p:sp>
        <p:nvSpPr>
          <p:cNvPr id="22" name="Text 20"/>
          <p:cNvSpPr/>
          <p:nvPr/>
        </p:nvSpPr>
        <p:spPr>
          <a:xfrm>
            <a:off x="4572000" y="4069080"/>
            <a:ext cx="3017520" cy="274320"/>
          </a:xfrm>
          <a:prstGeom prst="rect">
            <a:avLst/>
          </a:prstGeom>
          <a:noFill/>
          <a:ln/>
        </p:spPr>
        <p:txBody>
          <a:bodyPr wrap="square" lIns="0" tIns="0" rIns="0" bIns="0" rtlCol="0" anchor="ctr"/>
          <a:lstStyle/>
          <a:p>
            <a:pPr indent="0" marL="0">
              <a:buNone/>
            </a:pPr>
            <a:r>
              <a:rPr lang="en-US" sz="1200" i="1" dirty="0">
                <a:solidFill>
                  <a:srgbClr val="5A6573"/>
                </a:solidFill>
                <a:latin typeface="Calibri" pitchFamily="34" charset="0"/>
                <a:ea typeface="Calibri" pitchFamily="34" charset="-122"/>
                <a:cs typeface="Calibri" pitchFamily="34" charset="-120"/>
              </a:rPr>
              <a:t>de panne globale</a:t>
            </a:r>
            <a:endParaRPr lang="en-US" sz="1200" dirty="0"/>
          </a:p>
        </p:txBody>
      </p:sp>
      <p:sp>
        <p:nvSpPr>
          <p:cNvPr id="23" name="Text 21"/>
          <p:cNvSpPr/>
          <p:nvPr/>
        </p:nvSpPr>
        <p:spPr>
          <a:xfrm>
            <a:off x="4572000" y="4480560"/>
            <a:ext cx="3017520" cy="1371600"/>
          </a:xfrm>
          <a:prstGeom prst="rect">
            <a:avLst/>
          </a:prstGeom>
          <a:noFill/>
          <a:ln/>
        </p:spPr>
        <p:txBody>
          <a:bodyPr wrap="square" lIns="0" tIns="0" rIns="0" bIns="0" rtlCol="0" anchor="t"/>
          <a:lstStyle/>
          <a:p>
            <a:pPr indent="0" marL="0">
              <a:spcAft>
                <a:spcPts val="400"/>
              </a:spcAft>
              <a:buNone/>
            </a:pPr>
            <a:r>
              <a:rPr lang="en-US" sz="1150" dirty="0">
                <a:solidFill>
                  <a:srgbClr val="1A2332"/>
                </a:solidFill>
                <a:latin typeface="Calibri" pitchFamily="34" charset="0"/>
                <a:ea typeface="Calibri" pitchFamily="34" charset="-122"/>
                <a:cs typeface="Calibri" pitchFamily="34" charset="-120"/>
              </a:rPr>
              <a:t>Configuration push automatique. La moitié d'internet devient inaccessible.</a:t>
            </a:r>
            <a:endParaRPr lang="en-US" sz="1150" dirty="0"/>
          </a:p>
          <a:p>
            <a:pPr indent="0" marL="0">
              <a:spcAft>
                <a:spcPts val="400"/>
              </a:spcAft>
              <a:buNone/>
            </a:pPr>
            <a:endParaRPr lang="en-US" sz="1150" dirty="0"/>
          </a:p>
          <a:p>
            <a:pPr indent="0" marL="0">
              <a:spcAft>
                <a:spcPts val="400"/>
              </a:spcAft>
              <a:buNone/>
            </a:pPr>
            <a:r>
              <a:rPr lang="en-US" sz="1150" dirty="0">
                <a:solidFill>
                  <a:srgbClr val="1A2332"/>
                </a:solidFill>
                <a:latin typeface="Calibri" pitchFamily="34" charset="0"/>
                <a:ea typeface="Calibri" pitchFamily="34" charset="-122"/>
                <a:cs typeface="Calibri" pitchFamily="34" charset="-120"/>
              </a:rPr>
              <a:t>Leçon : l'auto-déploiement sans staging multi-niveaux peut casser une infrastructure mondiale.</a:t>
            </a:r>
            <a:endParaRPr lang="en-US" sz="1150" dirty="0"/>
          </a:p>
        </p:txBody>
      </p:sp>
      <p:sp>
        <p:nvSpPr>
          <p:cNvPr id="24" name="Shape 22"/>
          <p:cNvSpPr/>
          <p:nvPr/>
        </p:nvSpPr>
        <p:spPr>
          <a:xfrm>
            <a:off x="8046720" y="2103120"/>
            <a:ext cx="3566160" cy="39319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5" name="Shape 23"/>
          <p:cNvSpPr/>
          <p:nvPr/>
        </p:nvSpPr>
        <p:spPr>
          <a:xfrm>
            <a:off x="8046720" y="2103120"/>
            <a:ext cx="3566160" cy="164592"/>
          </a:xfrm>
          <a:prstGeom prst="rect">
            <a:avLst/>
          </a:prstGeom>
          <a:solidFill>
            <a:srgbClr val="C0392B"/>
          </a:solidFill>
          <a:ln w="12700">
            <a:solidFill>
              <a:srgbClr val="C0392B"/>
            </a:solidFill>
            <a:prstDash val="solid"/>
          </a:ln>
        </p:spPr>
      </p:sp>
      <p:sp>
        <p:nvSpPr>
          <p:cNvPr id="26" name="Text 24"/>
          <p:cNvSpPr/>
          <p:nvPr/>
        </p:nvSpPr>
        <p:spPr>
          <a:xfrm>
            <a:off x="8321040" y="2423160"/>
            <a:ext cx="3017520" cy="411480"/>
          </a:xfrm>
          <a:prstGeom prst="rect">
            <a:avLst/>
          </a:prstGeom>
          <a:noFill/>
          <a:ln/>
        </p:spPr>
        <p:txBody>
          <a:bodyPr wrap="square" lIns="0" tIns="0" rIns="0" bIns="0" rtlCol="0" anchor="ctr"/>
          <a:lstStyle/>
          <a:p>
            <a:pPr indent="0" marL="0">
              <a:buNone/>
            </a:pPr>
            <a:r>
              <a:rPr lang="en-US" sz="1600" b="1" spc="400" kern="0" dirty="0">
                <a:solidFill>
                  <a:srgbClr val="0E1F3D"/>
                </a:solidFill>
                <a:latin typeface="Calibri" pitchFamily="34" charset="0"/>
                <a:ea typeface="Calibri" pitchFamily="34" charset="-122"/>
                <a:cs typeface="Calibri" pitchFamily="34" charset="-120"/>
              </a:rPr>
              <a:t>ANTHROPIC SLEEPER AGENTS</a:t>
            </a:r>
            <a:endParaRPr lang="en-US" sz="1600" dirty="0"/>
          </a:p>
        </p:txBody>
      </p:sp>
      <p:sp>
        <p:nvSpPr>
          <p:cNvPr id="27" name="Text 25"/>
          <p:cNvSpPr/>
          <p:nvPr/>
        </p:nvSpPr>
        <p:spPr>
          <a:xfrm>
            <a:off x="8321040" y="2816352"/>
            <a:ext cx="3017520" cy="274320"/>
          </a:xfrm>
          <a:prstGeom prst="rect">
            <a:avLst/>
          </a:prstGeom>
          <a:noFill/>
          <a:ln/>
        </p:spPr>
        <p:txBody>
          <a:bodyPr wrap="square" lIns="0" tIns="0" rIns="0" bIns="0" rtlCol="0" anchor="ctr"/>
          <a:lstStyle/>
          <a:p>
            <a:pPr indent="0" marL="0">
              <a:buNone/>
            </a:pPr>
            <a:r>
              <a:rPr lang="en-US" sz="1100" i="1" dirty="0">
                <a:solidFill>
                  <a:srgbClr val="5A6573"/>
                </a:solidFill>
                <a:latin typeface="Calibri" pitchFamily="34" charset="0"/>
                <a:ea typeface="Calibri" pitchFamily="34" charset="-122"/>
                <a:cs typeface="Calibri" pitchFamily="34" charset="-120"/>
              </a:rPr>
              <a:t>Hubinger et al., 2024</a:t>
            </a:r>
            <a:endParaRPr lang="en-US" sz="1100" dirty="0"/>
          </a:p>
        </p:txBody>
      </p:sp>
      <p:sp>
        <p:nvSpPr>
          <p:cNvPr id="28" name="Text 26"/>
          <p:cNvSpPr/>
          <p:nvPr/>
        </p:nvSpPr>
        <p:spPr>
          <a:xfrm>
            <a:off x="8321040" y="3246120"/>
            <a:ext cx="3017520" cy="777240"/>
          </a:xfrm>
          <a:prstGeom prst="rect">
            <a:avLst/>
          </a:prstGeom>
          <a:noFill/>
          <a:ln/>
        </p:spPr>
        <p:txBody>
          <a:bodyPr wrap="square" lIns="0" tIns="0" rIns="0" bIns="0" rtlCol="0" anchor="ctr"/>
          <a:lstStyle/>
          <a:p>
            <a:pPr indent="0" marL="0">
              <a:buNone/>
            </a:pPr>
            <a:r>
              <a:rPr lang="en-US" sz="4400" b="1" dirty="0">
                <a:solidFill>
                  <a:srgbClr val="C0392B"/>
                </a:solidFill>
                <a:latin typeface="Calibri" pitchFamily="34" charset="0"/>
                <a:ea typeface="Calibri" pitchFamily="34" charset="-122"/>
                <a:cs typeface="Calibri" pitchFamily="34" charset="-120"/>
              </a:rPr>
              <a:t>Latent</a:t>
            </a:r>
            <a:endParaRPr lang="en-US" sz="4400" dirty="0"/>
          </a:p>
        </p:txBody>
      </p:sp>
      <p:sp>
        <p:nvSpPr>
          <p:cNvPr id="29" name="Text 27"/>
          <p:cNvSpPr/>
          <p:nvPr/>
        </p:nvSpPr>
        <p:spPr>
          <a:xfrm>
            <a:off x="8321040" y="4069080"/>
            <a:ext cx="3017520" cy="274320"/>
          </a:xfrm>
          <a:prstGeom prst="rect">
            <a:avLst/>
          </a:prstGeom>
          <a:noFill/>
          <a:ln/>
        </p:spPr>
        <p:txBody>
          <a:bodyPr wrap="square" lIns="0" tIns="0" rIns="0" bIns="0" rtlCol="0" anchor="ctr"/>
          <a:lstStyle/>
          <a:p>
            <a:pPr indent="0" marL="0">
              <a:buNone/>
            </a:pPr>
            <a:r>
              <a:rPr lang="en-US" sz="1200" i="1" dirty="0">
                <a:solidFill>
                  <a:srgbClr val="5A6573"/>
                </a:solidFill>
                <a:latin typeface="Calibri" pitchFamily="34" charset="0"/>
                <a:ea typeface="Calibri" pitchFamily="34" charset="-122"/>
                <a:cs typeface="Calibri" pitchFamily="34" charset="-120"/>
              </a:rPr>
              <a:t>misalignment activé</a:t>
            </a:r>
            <a:endParaRPr lang="en-US" sz="1200" dirty="0"/>
          </a:p>
        </p:txBody>
      </p:sp>
      <p:sp>
        <p:nvSpPr>
          <p:cNvPr id="30" name="Text 28"/>
          <p:cNvSpPr/>
          <p:nvPr/>
        </p:nvSpPr>
        <p:spPr>
          <a:xfrm>
            <a:off x="8321040" y="4480560"/>
            <a:ext cx="3017520" cy="1371600"/>
          </a:xfrm>
          <a:prstGeom prst="rect">
            <a:avLst/>
          </a:prstGeom>
          <a:noFill/>
          <a:ln/>
        </p:spPr>
        <p:txBody>
          <a:bodyPr wrap="square" lIns="0" tIns="0" rIns="0" bIns="0" rtlCol="0" anchor="t"/>
          <a:lstStyle/>
          <a:p>
            <a:pPr indent="0" marL="0">
              <a:spcAft>
                <a:spcPts val="400"/>
              </a:spcAft>
              <a:buNone/>
            </a:pPr>
            <a:r>
              <a:rPr lang="en-US" sz="1150" dirty="0">
                <a:solidFill>
                  <a:srgbClr val="1A2332"/>
                </a:solidFill>
                <a:latin typeface="Calibri" pitchFamily="34" charset="0"/>
                <a:ea typeface="Calibri" pitchFamily="34" charset="-122"/>
                <a:cs typeface="Calibri" pitchFamily="34" charset="-120"/>
              </a:rPr>
              <a:t>Démonstration scientifique : un modèle peut paraître aligné en test et basculer en production.</a:t>
            </a:r>
            <a:endParaRPr lang="en-US" sz="1150" dirty="0"/>
          </a:p>
          <a:p>
            <a:pPr indent="0" marL="0">
              <a:spcAft>
                <a:spcPts val="400"/>
              </a:spcAft>
              <a:buNone/>
            </a:pPr>
            <a:endParaRPr lang="en-US" sz="1150" dirty="0"/>
          </a:p>
          <a:p>
            <a:pPr indent="0" marL="0">
              <a:spcAft>
                <a:spcPts val="400"/>
              </a:spcAft>
              <a:buNone/>
            </a:pPr>
            <a:r>
              <a:rPr lang="en-US" sz="1150" dirty="0">
                <a:solidFill>
                  <a:srgbClr val="1A2332"/>
                </a:solidFill>
                <a:latin typeface="Calibri" pitchFamily="34" charset="0"/>
                <a:ea typeface="Calibri" pitchFamily="34" charset="-122"/>
                <a:cs typeface="Calibri" pitchFamily="34" charset="-120"/>
              </a:rPr>
              <a:t>Leçon : les evals pré-déploiement ne suffisent pas — il faut des evals continues.</a:t>
            </a:r>
            <a:endParaRPr lang="en-US" sz="11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E1F3D"/>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1. POURQUOI PARLER DE GOUVERNANCE IA MAINTENANT</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4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914400" y="1371600"/>
            <a:ext cx="1371600" cy="1828800"/>
          </a:xfrm>
          <a:prstGeom prst="rect">
            <a:avLst/>
          </a:prstGeom>
          <a:noFill/>
          <a:ln/>
        </p:spPr>
        <p:txBody>
          <a:bodyPr wrap="square" lIns="0" tIns="0" rIns="0" bIns="0" rtlCol="0" anchor="ctr"/>
          <a:lstStyle/>
          <a:p>
            <a:pPr indent="0" marL="0">
              <a:buNone/>
            </a:pPr>
            <a:r>
              <a:rPr lang="en-US" sz="22000" b="1" dirty="0">
                <a:solidFill>
                  <a:srgbClr val="00B8D4"/>
                </a:solidFill>
                <a:latin typeface="Georgia" pitchFamily="34" charset="0"/>
                <a:ea typeface="Georgia" pitchFamily="34" charset="-122"/>
                <a:cs typeface="Georgia" pitchFamily="34" charset="-120"/>
              </a:rPr>
              <a:t>«</a:t>
            </a:r>
            <a:endParaRPr lang="en-US" sz="22000" dirty="0"/>
          </a:p>
        </p:txBody>
      </p:sp>
      <p:sp>
        <p:nvSpPr>
          <p:cNvPr id="9" name="Text 7"/>
          <p:cNvSpPr/>
          <p:nvPr/>
        </p:nvSpPr>
        <p:spPr>
          <a:xfrm>
            <a:off x="2286000" y="2194560"/>
            <a:ext cx="9144000" cy="2286000"/>
          </a:xfrm>
          <a:prstGeom prst="rect">
            <a:avLst/>
          </a:prstGeom>
          <a:noFill/>
          <a:ln/>
        </p:spPr>
        <p:txBody>
          <a:bodyPr wrap="square" lIns="0" tIns="0" rIns="0" bIns="0" rtlCol="0" anchor="ctr"/>
          <a:lstStyle/>
          <a:p>
            <a:pPr indent="0" marL="0">
              <a:buNone/>
            </a:pPr>
            <a:r>
              <a:rPr lang="en-US" sz="6400" b="1" dirty="0">
                <a:solidFill>
                  <a:srgbClr val="FFFFFF"/>
                </a:solidFill>
              </a:rPr>
              <a:t>Qui décide</a:t>
            </a:r>
            <a:endParaRPr lang="en-US" sz="6400" dirty="0"/>
          </a:p>
          <a:p>
            <a:pPr indent="0" marL="0">
              <a:buNone/>
            </a:pPr>
            <a:r>
              <a:rPr lang="en-US" sz="6400" b="1" i="1" dirty="0">
                <a:solidFill>
                  <a:srgbClr val="00B8D4"/>
                </a:solidFill>
              </a:rPr>
              <a:t>quand l'agent décide ?</a:t>
            </a:r>
            <a:endParaRPr lang="en-US" sz="6400" dirty="0"/>
          </a:p>
        </p:txBody>
      </p:sp>
      <p:sp>
        <p:nvSpPr>
          <p:cNvPr id="10" name="Text 8"/>
          <p:cNvSpPr/>
          <p:nvPr/>
        </p:nvSpPr>
        <p:spPr>
          <a:xfrm>
            <a:off x="2286000" y="4754880"/>
            <a:ext cx="9144000" cy="1188720"/>
          </a:xfrm>
          <a:prstGeom prst="rect">
            <a:avLst/>
          </a:prstGeom>
          <a:noFill/>
          <a:ln/>
        </p:spPr>
        <p:txBody>
          <a:bodyPr wrap="square" lIns="0" tIns="0" rIns="0" bIns="0" rtlCol="0" anchor="ctr"/>
          <a:lstStyle/>
          <a:p>
            <a:pPr indent="0" marL="0">
              <a:buNone/>
            </a:pPr>
            <a:r>
              <a:rPr lang="en-US" sz="1800" i="1" dirty="0">
                <a:solidFill>
                  <a:srgbClr val="FFFFFF"/>
                </a:solidFill>
              </a:rPr>
              <a:t>C'est la question centrale de la gouvernance agentique.</a:t>
            </a:r>
            <a:endParaRPr lang="en-US" sz="1800" dirty="0"/>
          </a:p>
          <a:p>
            <a:pPr indent="0" marL="0">
              <a:buNone/>
            </a:pPr>
            <a:r>
              <a:rPr lang="en-US" sz="1600" dirty="0">
                <a:solidFill>
                  <a:srgbClr val="B5C2D1"/>
                </a:solidFill>
              </a:rPr>
              <a:t>Légalement, le dirigeant. Pratiquement, l'agent. Entre les deux : la souveraineté.</a:t>
            </a:r>
            <a:endParaRPr lang="en-US"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1. POURQUOI PARLER DE GOUVERNANCE IA MAINTENANT</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5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Trois enjeux indissociables</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700" i="1" dirty="0">
                <a:solidFill>
                  <a:srgbClr val="5A6573"/>
                </a:solidFill>
                <a:latin typeface="Calibri" pitchFamily="34" charset="0"/>
                <a:ea typeface="Calibri" pitchFamily="34" charset="-122"/>
                <a:cs typeface="Calibri" pitchFamily="34" charset="-120"/>
              </a:rPr>
              <a:t>Sacrifier l'un déstabilise les autres.</a:t>
            </a:r>
            <a:endParaRPr lang="en-US" sz="1700" dirty="0"/>
          </a:p>
        </p:txBody>
      </p:sp>
      <p:sp>
        <p:nvSpPr>
          <p:cNvPr id="10" name="Shape 8"/>
          <p:cNvSpPr/>
          <p:nvPr/>
        </p:nvSpPr>
        <p:spPr>
          <a:xfrm>
            <a:off x="548640" y="2103120"/>
            <a:ext cx="3566160" cy="39319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1" name="Shape 9"/>
          <p:cNvSpPr/>
          <p:nvPr/>
        </p:nvSpPr>
        <p:spPr>
          <a:xfrm>
            <a:off x="822960" y="2377440"/>
            <a:ext cx="822960" cy="822960"/>
          </a:xfrm>
          <a:prstGeom prst="ellipse">
            <a:avLst/>
          </a:prstGeom>
          <a:solidFill>
            <a:srgbClr val="C0392B"/>
          </a:solidFill>
          <a:ln w="12700">
            <a:solidFill>
              <a:srgbClr val="C0392B"/>
            </a:solidFill>
            <a:prstDash val="solid"/>
          </a:ln>
        </p:spPr>
      </p:sp>
      <p:sp>
        <p:nvSpPr>
          <p:cNvPr id="12" name="Text 10"/>
          <p:cNvSpPr/>
          <p:nvPr/>
        </p:nvSpPr>
        <p:spPr>
          <a:xfrm>
            <a:off x="822960" y="2377440"/>
            <a:ext cx="822960" cy="822960"/>
          </a:xfrm>
          <a:prstGeom prst="rect">
            <a:avLst/>
          </a:prstGeom>
          <a:noFill/>
          <a:ln/>
        </p:spPr>
        <p:txBody>
          <a:bodyPr wrap="square" lIns="0" tIns="0" rIns="0" bIns="0" rtlCol="0" anchor="ctr"/>
          <a:lstStyle/>
          <a:p>
            <a:pPr algn="ctr" indent="0" marL="0">
              <a:buNone/>
            </a:pPr>
            <a:r>
              <a:rPr lang="en-US" sz="2200" b="1" dirty="0">
                <a:solidFill>
                  <a:srgbClr val="FFFFFF"/>
                </a:solidFill>
                <a:latin typeface="Calibri" pitchFamily="34" charset="0"/>
                <a:ea typeface="Calibri" pitchFamily="34" charset="-122"/>
                <a:cs typeface="Calibri" pitchFamily="34" charset="-120"/>
              </a:rPr>
              <a:t>01</a:t>
            </a:r>
            <a:endParaRPr lang="en-US" sz="2200" dirty="0"/>
          </a:p>
        </p:txBody>
      </p:sp>
      <p:sp>
        <p:nvSpPr>
          <p:cNvPr id="13" name="Text 11"/>
          <p:cNvSpPr/>
          <p:nvPr/>
        </p:nvSpPr>
        <p:spPr>
          <a:xfrm>
            <a:off x="1828800" y="2468880"/>
            <a:ext cx="2011680" cy="457200"/>
          </a:xfrm>
          <a:prstGeom prst="rect">
            <a:avLst/>
          </a:prstGeom>
          <a:noFill/>
          <a:ln/>
        </p:spPr>
        <p:txBody>
          <a:bodyPr wrap="square" lIns="0" tIns="0" rIns="0" bIns="0" rtlCol="0" anchor="ctr"/>
          <a:lstStyle/>
          <a:p>
            <a:pPr indent="0" marL="0">
              <a:buNone/>
            </a:pPr>
            <a:r>
              <a:rPr lang="en-US" sz="2200" b="1" spc="400" kern="0" dirty="0">
                <a:solidFill>
                  <a:srgbClr val="0E1F3D"/>
                </a:solidFill>
                <a:latin typeface="Calibri" pitchFamily="34" charset="0"/>
                <a:ea typeface="Calibri" pitchFamily="34" charset="-122"/>
                <a:cs typeface="Calibri" pitchFamily="34" charset="-120"/>
              </a:rPr>
              <a:t>JURIDIQUE</a:t>
            </a:r>
            <a:endParaRPr lang="en-US" sz="2200" dirty="0"/>
          </a:p>
        </p:txBody>
      </p:sp>
      <p:sp>
        <p:nvSpPr>
          <p:cNvPr id="14" name="Text 12"/>
          <p:cNvSpPr/>
          <p:nvPr/>
        </p:nvSpPr>
        <p:spPr>
          <a:xfrm>
            <a:off x="1828800" y="2880360"/>
            <a:ext cx="2011680" cy="320040"/>
          </a:xfrm>
          <a:prstGeom prst="rect">
            <a:avLst/>
          </a:prstGeom>
          <a:noFill/>
          <a:ln/>
        </p:spPr>
        <p:txBody>
          <a:bodyPr wrap="square" lIns="0" tIns="0" rIns="0" bIns="0" rtlCol="0" anchor="ctr"/>
          <a:lstStyle/>
          <a:p>
            <a:pPr indent="0" marL="0">
              <a:buNone/>
            </a:pPr>
            <a:r>
              <a:rPr lang="en-US" sz="1200" i="1" dirty="0">
                <a:solidFill>
                  <a:srgbClr val="5A6573"/>
                </a:solidFill>
                <a:latin typeface="Calibri" pitchFamily="34" charset="0"/>
                <a:ea typeface="Calibri" pitchFamily="34" charset="-122"/>
                <a:cs typeface="Calibri" pitchFamily="34" charset="-120"/>
              </a:rPr>
              <a:t>Conformité réglementaire</a:t>
            </a:r>
            <a:endParaRPr lang="en-US" sz="1200" dirty="0"/>
          </a:p>
        </p:txBody>
      </p:sp>
      <p:sp>
        <p:nvSpPr>
          <p:cNvPr id="15" name="Shape 13"/>
          <p:cNvSpPr/>
          <p:nvPr/>
        </p:nvSpPr>
        <p:spPr>
          <a:xfrm>
            <a:off x="822960" y="3474720"/>
            <a:ext cx="3017520" cy="0"/>
          </a:xfrm>
          <a:prstGeom prst="line">
            <a:avLst/>
          </a:prstGeom>
          <a:noFill/>
          <a:ln w="12700">
            <a:solidFill>
              <a:srgbClr val="F2F4F7"/>
            </a:solidFill>
            <a:prstDash val="solid"/>
          </a:ln>
        </p:spPr>
      </p:sp>
      <p:sp>
        <p:nvSpPr>
          <p:cNvPr id="16" name="Text 14"/>
          <p:cNvSpPr/>
          <p:nvPr/>
        </p:nvSpPr>
        <p:spPr>
          <a:xfrm>
            <a:off x="822960" y="3657600"/>
            <a:ext cx="3017520" cy="2103120"/>
          </a:xfrm>
          <a:prstGeom prst="rect">
            <a:avLst/>
          </a:prstGeom>
          <a:noFill/>
          <a:ln/>
        </p:spPr>
        <p:txBody>
          <a:bodyPr wrap="square" lIns="0" tIns="0" rIns="0" bIns="0" rtlCol="0" anchor="t"/>
          <a:lstStyle/>
          <a:p>
            <a:pPr indent="0" marL="0">
              <a:spcAft>
                <a:spcPts val="400"/>
              </a:spcAft>
              <a:buNone/>
            </a:pPr>
            <a:r>
              <a:rPr lang="en-US" sz="1300" dirty="0">
                <a:solidFill>
                  <a:srgbClr val="1A2332"/>
                </a:solidFill>
                <a:latin typeface="Calibri" pitchFamily="34" charset="0"/>
                <a:ea typeface="Calibri" pitchFamily="34" charset="-122"/>
                <a:cs typeface="Calibri" pitchFamily="34" charset="-120"/>
              </a:rPr>
              <a:t>AI Act, RGPD, NIS2, DORA, CSRD, CS3D, devoir de vigilance. Sanctions financières (jusqu'à 7 % du CA mondial) et risque pénal personnel du dirigeant.</a:t>
            </a:r>
            <a:endParaRPr lang="en-US" sz="1300" dirty="0"/>
          </a:p>
        </p:txBody>
      </p:sp>
      <p:sp>
        <p:nvSpPr>
          <p:cNvPr id="17" name="Shape 15"/>
          <p:cNvSpPr/>
          <p:nvPr/>
        </p:nvSpPr>
        <p:spPr>
          <a:xfrm>
            <a:off x="4297680" y="2103120"/>
            <a:ext cx="3566160" cy="39319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8" name="Shape 16"/>
          <p:cNvSpPr/>
          <p:nvPr/>
        </p:nvSpPr>
        <p:spPr>
          <a:xfrm>
            <a:off x="4572000" y="2377440"/>
            <a:ext cx="822960" cy="822960"/>
          </a:xfrm>
          <a:prstGeom prst="ellipse">
            <a:avLst/>
          </a:prstGeom>
          <a:solidFill>
            <a:srgbClr val="0096AA"/>
          </a:solidFill>
          <a:ln w="12700">
            <a:solidFill>
              <a:srgbClr val="0096AA"/>
            </a:solidFill>
            <a:prstDash val="solid"/>
          </a:ln>
        </p:spPr>
      </p:sp>
      <p:sp>
        <p:nvSpPr>
          <p:cNvPr id="19" name="Text 17"/>
          <p:cNvSpPr/>
          <p:nvPr/>
        </p:nvSpPr>
        <p:spPr>
          <a:xfrm>
            <a:off x="4572000" y="2377440"/>
            <a:ext cx="822960" cy="822960"/>
          </a:xfrm>
          <a:prstGeom prst="rect">
            <a:avLst/>
          </a:prstGeom>
          <a:noFill/>
          <a:ln/>
        </p:spPr>
        <p:txBody>
          <a:bodyPr wrap="square" lIns="0" tIns="0" rIns="0" bIns="0" rtlCol="0" anchor="ctr"/>
          <a:lstStyle/>
          <a:p>
            <a:pPr algn="ctr" indent="0" marL="0">
              <a:buNone/>
            </a:pPr>
            <a:r>
              <a:rPr lang="en-US" sz="2200" b="1" dirty="0">
                <a:solidFill>
                  <a:srgbClr val="FFFFFF"/>
                </a:solidFill>
                <a:latin typeface="Calibri" pitchFamily="34" charset="0"/>
                <a:ea typeface="Calibri" pitchFamily="34" charset="-122"/>
                <a:cs typeface="Calibri" pitchFamily="34" charset="-120"/>
              </a:rPr>
              <a:t>02</a:t>
            </a:r>
            <a:endParaRPr lang="en-US" sz="2200" dirty="0"/>
          </a:p>
        </p:txBody>
      </p:sp>
      <p:sp>
        <p:nvSpPr>
          <p:cNvPr id="20" name="Text 18"/>
          <p:cNvSpPr/>
          <p:nvPr/>
        </p:nvSpPr>
        <p:spPr>
          <a:xfrm>
            <a:off x="5577840" y="2468880"/>
            <a:ext cx="2011680" cy="457200"/>
          </a:xfrm>
          <a:prstGeom prst="rect">
            <a:avLst/>
          </a:prstGeom>
          <a:noFill/>
          <a:ln/>
        </p:spPr>
        <p:txBody>
          <a:bodyPr wrap="square" lIns="0" tIns="0" rIns="0" bIns="0" rtlCol="0" anchor="ctr"/>
          <a:lstStyle/>
          <a:p>
            <a:pPr indent="0" marL="0">
              <a:buNone/>
            </a:pPr>
            <a:r>
              <a:rPr lang="en-US" sz="2200" b="1" spc="400" kern="0" dirty="0">
                <a:solidFill>
                  <a:srgbClr val="0E1F3D"/>
                </a:solidFill>
                <a:latin typeface="Calibri" pitchFamily="34" charset="0"/>
                <a:ea typeface="Calibri" pitchFamily="34" charset="-122"/>
                <a:cs typeface="Calibri" pitchFamily="34" charset="-120"/>
              </a:rPr>
              <a:t>ÉTHIQUE</a:t>
            </a:r>
            <a:endParaRPr lang="en-US" sz="2200" dirty="0"/>
          </a:p>
        </p:txBody>
      </p:sp>
      <p:sp>
        <p:nvSpPr>
          <p:cNvPr id="21" name="Text 19"/>
          <p:cNvSpPr/>
          <p:nvPr/>
        </p:nvSpPr>
        <p:spPr>
          <a:xfrm>
            <a:off x="5577840" y="2880360"/>
            <a:ext cx="2011680" cy="320040"/>
          </a:xfrm>
          <a:prstGeom prst="rect">
            <a:avLst/>
          </a:prstGeom>
          <a:noFill/>
          <a:ln/>
        </p:spPr>
        <p:txBody>
          <a:bodyPr wrap="square" lIns="0" tIns="0" rIns="0" bIns="0" rtlCol="0" anchor="ctr"/>
          <a:lstStyle/>
          <a:p>
            <a:pPr indent="0" marL="0">
              <a:buNone/>
            </a:pPr>
            <a:r>
              <a:rPr lang="en-US" sz="1200" i="1" dirty="0">
                <a:solidFill>
                  <a:srgbClr val="5A6573"/>
                </a:solidFill>
                <a:latin typeface="Calibri" pitchFamily="34" charset="0"/>
                <a:ea typeface="Calibri" pitchFamily="34" charset="-122"/>
                <a:cs typeface="Calibri" pitchFamily="34" charset="-120"/>
              </a:rPr>
              <a:t>Décisions sur autrui</a:t>
            </a:r>
            <a:endParaRPr lang="en-US" sz="1200" dirty="0"/>
          </a:p>
        </p:txBody>
      </p:sp>
      <p:sp>
        <p:nvSpPr>
          <p:cNvPr id="22" name="Shape 20"/>
          <p:cNvSpPr/>
          <p:nvPr/>
        </p:nvSpPr>
        <p:spPr>
          <a:xfrm>
            <a:off x="4572000" y="3474720"/>
            <a:ext cx="3017520" cy="0"/>
          </a:xfrm>
          <a:prstGeom prst="line">
            <a:avLst/>
          </a:prstGeom>
          <a:noFill/>
          <a:ln w="12700">
            <a:solidFill>
              <a:srgbClr val="F2F4F7"/>
            </a:solidFill>
            <a:prstDash val="solid"/>
          </a:ln>
        </p:spPr>
      </p:sp>
      <p:sp>
        <p:nvSpPr>
          <p:cNvPr id="23" name="Text 21"/>
          <p:cNvSpPr/>
          <p:nvPr/>
        </p:nvSpPr>
        <p:spPr>
          <a:xfrm>
            <a:off x="4572000" y="3657600"/>
            <a:ext cx="3017520" cy="2103120"/>
          </a:xfrm>
          <a:prstGeom prst="rect">
            <a:avLst/>
          </a:prstGeom>
          <a:noFill/>
          <a:ln/>
        </p:spPr>
        <p:txBody>
          <a:bodyPr wrap="square" lIns="0" tIns="0" rIns="0" bIns="0" rtlCol="0" anchor="t"/>
          <a:lstStyle/>
          <a:p>
            <a:pPr indent="0" marL="0">
              <a:spcAft>
                <a:spcPts val="400"/>
              </a:spcAft>
              <a:buNone/>
            </a:pPr>
            <a:r>
              <a:rPr lang="en-US" sz="1300" dirty="0">
                <a:solidFill>
                  <a:srgbClr val="1A2332"/>
                </a:solidFill>
                <a:latin typeface="Calibri" pitchFamily="34" charset="0"/>
                <a:ea typeface="Calibri" pitchFamily="34" charset="-122"/>
                <a:cs typeface="Calibri" pitchFamily="34" charset="-120"/>
              </a:rPr>
              <a:t>Recrutement, pricing, scoring, soin, éducation, sécurité, accès au crédit. Quand un agent décide à propos d'une personne, l'enjeu d'équité bascule.</a:t>
            </a:r>
            <a:endParaRPr lang="en-US" sz="1300" dirty="0"/>
          </a:p>
        </p:txBody>
      </p:sp>
      <p:sp>
        <p:nvSpPr>
          <p:cNvPr id="24" name="Shape 22"/>
          <p:cNvSpPr/>
          <p:nvPr/>
        </p:nvSpPr>
        <p:spPr>
          <a:xfrm>
            <a:off x="8046720" y="2103120"/>
            <a:ext cx="3566160" cy="39319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5" name="Shape 23"/>
          <p:cNvSpPr/>
          <p:nvPr/>
        </p:nvSpPr>
        <p:spPr>
          <a:xfrm>
            <a:off x="8321040" y="2377440"/>
            <a:ext cx="822960" cy="822960"/>
          </a:xfrm>
          <a:prstGeom prst="ellipse">
            <a:avLst/>
          </a:prstGeom>
          <a:solidFill>
            <a:srgbClr val="1E7E34"/>
          </a:solidFill>
          <a:ln w="12700">
            <a:solidFill>
              <a:srgbClr val="1E7E34"/>
            </a:solidFill>
            <a:prstDash val="solid"/>
          </a:ln>
        </p:spPr>
      </p:sp>
      <p:sp>
        <p:nvSpPr>
          <p:cNvPr id="26" name="Text 24"/>
          <p:cNvSpPr/>
          <p:nvPr/>
        </p:nvSpPr>
        <p:spPr>
          <a:xfrm>
            <a:off x="8321040" y="2377440"/>
            <a:ext cx="822960" cy="822960"/>
          </a:xfrm>
          <a:prstGeom prst="rect">
            <a:avLst/>
          </a:prstGeom>
          <a:noFill/>
          <a:ln/>
        </p:spPr>
        <p:txBody>
          <a:bodyPr wrap="square" lIns="0" tIns="0" rIns="0" bIns="0" rtlCol="0" anchor="ctr"/>
          <a:lstStyle/>
          <a:p>
            <a:pPr algn="ctr" indent="0" marL="0">
              <a:buNone/>
            </a:pPr>
            <a:r>
              <a:rPr lang="en-US" sz="2200" b="1" dirty="0">
                <a:solidFill>
                  <a:srgbClr val="FFFFFF"/>
                </a:solidFill>
                <a:latin typeface="Calibri" pitchFamily="34" charset="0"/>
                <a:ea typeface="Calibri" pitchFamily="34" charset="-122"/>
                <a:cs typeface="Calibri" pitchFamily="34" charset="-120"/>
              </a:rPr>
              <a:t>03</a:t>
            </a:r>
            <a:endParaRPr lang="en-US" sz="2200" dirty="0"/>
          </a:p>
        </p:txBody>
      </p:sp>
      <p:sp>
        <p:nvSpPr>
          <p:cNvPr id="27" name="Text 25"/>
          <p:cNvSpPr/>
          <p:nvPr/>
        </p:nvSpPr>
        <p:spPr>
          <a:xfrm>
            <a:off x="9326880" y="2468880"/>
            <a:ext cx="2011680" cy="457200"/>
          </a:xfrm>
          <a:prstGeom prst="rect">
            <a:avLst/>
          </a:prstGeom>
          <a:noFill/>
          <a:ln/>
        </p:spPr>
        <p:txBody>
          <a:bodyPr wrap="square" lIns="0" tIns="0" rIns="0" bIns="0" rtlCol="0" anchor="ctr"/>
          <a:lstStyle/>
          <a:p>
            <a:pPr indent="0" marL="0">
              <a:buNone/>
            </a:pPr>
            <a:r>
              <a:rPr lang="en-US" sz="2200" b="1" spc="400" kern="0" dirty="0">
                <a:solidFill>
                  <a:srgbClr val="0E1F3D"/>
                </a:solidFill>
                <a:latin typeface="Calibri" pitchFamily="34" charset="0"/>
                <a:ea typeface="Calibri" pitchFamily="34" charset="-122"/>
                <a:cs typeface="Calibri" pitchFamily="34" charset="-120"/>
              </a:rPr>
              <a:t>BUSINESS</a:t>
            </a:r>
            <a:endParaRPr lang="en-US" sz="2200" dirty="0"/>
          </a:p>
        </p:txBody>
      </p:sp>
      <p:sp>
        <p:nvSpPr>
          <p:cNvPr id="28" name="Text 26"/>
          <p:cNvSpPr/>
          <p:nvPr/>
        </p:nvSpPr>
        <p:spPr>
          <a:xfrm>
            <a:off x="9326880" y="2880360"/>
            <a:ext cx="2011680" cy="320040"/>
          </a:xfrm>
          <a:prstGeom prst="rect">
            <a:avLst/>
          </a:prstGeom>
          <a:noFill/>
          <a:ln/>
        </p:spPr>
        <p:txBody>
          <a:bodyPr wrap="square" lIns="0" tIns="0" rIns="0" bIns="0" rtlCol="0" anchor="ctr"/>
          <a:lstStyle/>
          <a:p>
            <a:pPr indent="0" marL="0">
              <a:buNone/>
            </a:pPr>
            <a:r>
              <a:rPr lang="en-US" sz="1200" i="1" dirty="0">
                <a:solidFill>
                  <a:srgbClr val="5A6573"/>
                </a:solidFill>
                <a:latin typeface="Calibri" pitchFamily="34" charset="0"/>
                <a:ea typeface="Calibri" pitchFamily="34" charset="-122"/>
                <a:cs typeface="Calibri" pitchFamily="34" charset="-120"/>
              </a:rPr>
              <a:t>Avantage compétitif et risque</a:t>
            </a:r>
            <a:endParaRPr lang="en-US" sz="1200" dirty="0"/>
          </a:p>
        </p:txBody>
      </p:sp>
      <p:sp>
        <p:nvSpPr>
          <p:cNvPr id="29" name="Shape 27"/>
          <p:cNvSpPr/>
          <p:nvPr/>
        </p:nvSpPr>
        <p:spPr>
          <a:xfrm>
            <a:off x="8321040" y="3474720"/>
            <a:ext cx="3017520" cy="0"/>
          </a:xfrm>
          <a:prstGeom prst="line">
            <a:avLst/>
          </a:prstGeom>
          <a:noFill/>
          <a:ln w="12700">
            <a:solidFill>
              <a:srgbClr val="F2F4F7"/>
            </a:solidFill>
            <a:prstDash val="solid"/>
          </a:ln>
        </p:spPr>
      </p:sp>
      <p:sp>
        <p:nvSpPr>
          <p:cNvPr id="30" name="Text 28"/>
          <p:cNvSpPr/>
          <p:nvPr/>
        </p:nvSpPr>
        <p:spPr>
          <a:xfrm>
            <a:off x="8321040" y="3657600"/>
            <a:ext cx="3017520" cy="2103120"/>
          </a:xfrm>
          <a:prstGeom prst="rect">
            <a:avLst/>
          </a:prstGeom>
          <a:noFill/>
          <a:ln/>
        </p:spPr>
        <p:txBody>
          <a:bodyPr wrap="square" lIns="0" tIns="0" rIns="0" bIns="0" rtlCol="0" anchor="t"/>
          <a:lstStyle/>
          <a:p>
            <a:pPr indent="0" marL="0">
              <a:spcAft>
                <a:spcPts val="400"/>
              </a:spcAft>
              <a:buNone/>
            </a:pPr>
            <a:r>
              <a:rPr lang="en-US" sz="1300" dirty="0">
                <a:solidFill>
                  <a:srgbClr val="1A2332"/>
                </a:solidFill>
                <a:latin typeface="Calibri" pitchFamily="34" charset="0"/>
                <a:ea typeface="Calibri" pitchFamily="34" charset="-122"/>
                <a:cs typeface="Calibri" pitchFamily="34" charset="-120"/>
              </a:rPr>
              <a:t>Productivité, vélocité, expérience client. Mais aussi blast radius d'un incident, perte de différenciation, dépendance vendor, érosion de la marque.</a:t>
            </a:r>
            <a:endParaRPr lang="en-US" sz="13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2. AI ACT &amp; CADRE RÉGLEMENTAIRE</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6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AI Act — la pyramide des risques</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Règlement UE 2024/1689 — entrée en vigueur progressive 2024 → 2027.</a:t>
            </a:r>
            <a:endParaRPr lang="en-US" sz="1600" dirty="0"/>
          </a:p>
        </p:txBody>
      </p:sp>
      <p:sp>
        <p:nvSpPr>
          <p:cNvPr id="10" name="Shape 8"/>
          <p:cNvSpPr/>
          <p:nvPr/>
        </p:nvSpPr>
        <p:spPr>
          <a:xfrm>
            <a:off x="1508760" y="2194560"/>
            <a:ext cx="9144000" cy="868680"/>
          </a:xfrm>
          <a:prstGeom prst="rect">
            <a:avLst/>
          </a:prstGeom>
          <a:solidFill>
            <a:srgbClr val="C0392B"/>
          </a:solidFill>
          <a:ln w="12700">
            <a:solidFill>
              <a:srgbClr val="C0392B"/>
            </a:solidFill>
            <a:prstDash val="solid"/>
          </a:ln>
        </p:spPr>
      </p:sp>
      <p:sp>
        <p:nvSpPr>
          <p:cNvPr id="11" name="Text 9"/>
          <p:cNvSpPr/>
          <p:nvPr/>
        </p:nvSpPr>
        <p:spPr>
          <a:xfrm>
            <a:off x="1783080" y="2240280"/>
            <a:ext cx="2743200" cy="365760"/>
          </a:xfrm>
          <a:prstGeom prst="rect">
            <a:avLst/>
          </a:prstGeom>
          <a:noFill/>
          <a:ln/>
        </p:spPr>
        <p:txBody>
          <a:bodyPr wrap="square" lIns="0" tIns="0" rIns="0" bIns="0" rtlCol="0" anchor="ctr"/>
          <a:lstStyle/>
          <a:p>
            <a:pPr indent="0" marL="0">
              <a:buNone/>
            </a:pPr>
            <a:r>
              <a:rPr lang="en-US" sz="1600" b="1" spc="300" kern="0" dirty="0">
                <a:solidFill>
                  <a:srgbClr val="FFFFFF"/>
                </a:solidFill>
                <a:latin typeface="Calibri" pitchFamily="34" charset="0"/>
                <a:ea typeface="Calibri" pitchFamily="34" charset="-122"/>
                <a:cs typeface="Calibri" pitchFamily="34" charset="-120"/>
              </a:rPr>
              <a:t>INACCEPTABLE</a:t>
            </a:r>
            <a:endParaRPr lang="en-US" sz="1600" dirty="0"/>
          </a:p>
        </p:txBody>
      </p:sp>
      <p:sp>
        <p:nvSpPr>
          <p:cNvPr id="12" name="Text 10"/>
          <p:cNvSpPr/>
          <p:nvPr/>
        </p:nvSpPr>
        <p:spPr>
          <a:xfrm>
            <a:off x="1783080" y="2651760"/>
            <a:ext cx="2743200" cy="320040"/>
          </a:xfrm>
          <a:prstGeom prst="rect">
            <a:avLst/>
          </a:prstGeom>
          <a:noFill/>
          <a:ln/>
        </p:spPr>
        <p:txBody>
          <a:bodyPr wrap="square" lIns="0" tIns="0" rIns="0" bIns="0" rtlCol="0" anchor="ctr"/>
          <a:lstStyle/>
          <a:p>
            <a:pPr indent="0" marL="0">
              <a:buNone/>
            </a:pPr>
            <a:r>
              <a:rPr lang="en-US" sz="1100" i="1" dirty="0">
                <a:solidFill>
                  <a:srgbClr val="FFFFFF"/>
                </a:solidFill>
                <a:latin typeface="Calibri" pitchFamily="34" charset="0"/>
                <a:ea typeface="Calibri" pitchFamily="34" charset="-122"/>
                <a:cs typeface="Calibri" pitchFamily="34" charset="-120"/>
              </a:rPr>
              <a:t>Art. 5</a:t>
            </a:r>
            <a:endParaRPr lang="en-US" sz="1100" dirty="0"/>
          </a:p>
        </p:txBody>
      </p:sp>
      <p:sp>
        <p:nvSpPr>
          <p:cNvPr id="13" name="Text 11"/>
          <p:cNvSpPr/>
          <p:nvPr/>
        </p:nvSpPr>
        <p:spPr>
          <a:xfrm>
            <a:off x="4617720" y="2286000"/>
            <a:ext cx="5760720" cy="685800"/>
          </a:xfrm>
          <a:prstGeom prst="rect">
            <a:avLst/>
          </a:prstGeom>
          <a:noFill/>
          <a:ln/>
        </p:spPr>
        <p:txBody>
          <a:bodyPr wrap="square" lIns="0" tIns="0" rIns="0" bIns="0" rtlCol="0" anchor="ctr"/>
          <a:lstStyle/>
          <a:p>
            <a:pPr indent="0" marL="0">
              <a:buNone/>
            </a:pPr>
            <a:r>
              <a:rPr lang="en-US" sz="1200" dirty="0">
                <a:solidFill>
                  <a:srgbClr val="FFFFFF"/>
                </a:solidFill>
                <a:latin typeface="Calibri" pitchFamily="34" charset="0"/>
                <a:ea typeface="Calibri" pitchFamily="34" charset="-122"/>
                <a:cs typeface="Calibri" pitchFamily="34" charset="-120"/>
              </a:rPr>
              <a:t>Manipulation cognitive, scoring social, biométrie temps réel non autorisée — INTERDIT</a:t>
            </a:r>
            <a:endParaRPr lang="en-US" sz="1200" dirty="0"/>
          </a:p>
        </p:txBody>
      </p:sp>
      <p:sp>
        <p:nvSpPr>
          <p:cNvPr id="14" name="Shape 12"/>
          <p:cNvSpPr/>
          <p:nvPr/>
        </p:nvSpPr>
        <p:spPr>
          <a:xfrm>
            <a:off x="1280160" y="3108960"/>
            <a:ext cx="9601200" cy="868680"/>
          </a:xfrm>
          <a:prstGeom prst="rect">
            <a:avLst/>
          </a:prstGeom>
          <a:solidFill>
            <a:srgbClr val="E67E22"/>
          </a:solidFill>
          <a:ln w="12700">
            <a:solidFill>
              <a:srgbClr val="E67E22"/>
            </a:solidFill>
            <a:prstDash val="solid"/>
          </a:ln>
        </p:spPr>
      </p:sp>
      <p:sp>
        <p:nvSpPr>
          <p:cNvPr id="15" name="Text 13"/>
          <p:cNvSpPr/>
          <p:nvPr/>
        </p:nvSpPr>
        <p:spPr>
          <a:xfrm>
            <a:off x="1554480" y="3154680"/>
            <a:ext cx="2743200" cy="365760"/>
          </a:xfrm>
          <a:prstGeom prst="rect">
            <a:avLst/>
          </a:prstGeom>
          <a:noFill/>
          <a:ln/>
        </p:spPr>
        <p:txBody>
          <a:bodyPr wrap="square" lIns="0" tIns="0" rIns="0" bIns="0" rtlCol="0" anchor="ctr"/>
          <a:lstStyle/>
          <a:p>
            <a:pPr indent="0" marL="0">
              <a:buNone/>
            </a:pPr>
            <a:r>
              <a:rPr lang="en-US" sz="1600" b="1" spc="300" kern="0" dirty="0">
                <a:solidFill>
                  <a:srgbClr val="FFFFFF"/>
                </a:solidFill>
                <a:latin typeface="Calibri" pitchFamily="34" charset="0"/>
                <a:ea typeface="Calibri" pitchFamily="34" charset="-122"/>
                <a:cs typeface="Calibri" pitchFamily="34" charset="-120"/>
              </a:rPr>
              <a:t>HAUT RISQUE</a:t>
            </a:r>
            <a:endParaRPr lang="en-US" sz="1600" dirty="0"/>
          </a:p>
        </p:txBody>
      </p:sp>
      <p:sp>
        <p:nvSpPr>
          <p:cNvPr id="16" name="Text 14"/>
          <p:cNvSpPr/>
          <p:nvPr/>
        </p:nvSpPr>
        <p:spPr>
          <a:xfrm>
            <a:off x="1554480" y="3566160"/>
            <a:ext cx="2743200" cy="320040"/>
          </a:xfrm>
          <a:prstGeom prst="rect">
            <a:avLst/>
          </a:prstGeom>
          <a:noFill/>
          <a:ln/>
        </p:spPr>
        <p:txBody>
          <a:bodyPr wrap="square" lIns="0" tIns="0" rIns="0" bIns="0" rtlCol="0" anchor="ctr"/>
          <a:lstStyle/>
          <a:p>
            <a:pPr indent="0" marL="0">
              <a:buNone/>
            </a:pPr>
            <a:r>
              <a:rPr lang="en-US" sz="1100" i="1" dirty="0">
                <a:solidFill>
                  <a:srgbClr val="FFFFFF"/>
                </a:solidFill>
                <a:latin typeface="Calibri" pitchFamily="34" charset="0"/>
                <a:ea typeface="Calibri" pitchFamily="34" charset="-122"/>
                <a:cs typeface="Calibri" pitchFamily="34" charset="-120"/>
              </a:rPr>
              <a:t>Annexe III + art. 6</a:t>
            </a:r>
            <a:endParaRPr lang="en-US" sz="1100" dirty="0"/>
          </a:p>
        </p:txBody>
      </p:sp>
      <p:sp>
        <p:nvSpPr>
          <p:cNvPr id="17" name="Text 15"/>
          <p:cNvSpPr/>
          <p:nvPr/>
        </p:nvSpPr>
        <p:spPr>
          <a:xfrm>
            <a:off x="4389120" y="3200400"/>
            <a:ext cx="6217920" cy="685800"/>
          </a:xfrm>
          <a:prstGeom prst="rect">
            <a:avLst/>
          </a:prstGeom>
          <a:noFill/>
          <a:ln/>
        </p:spPr>
        <p:txBody>
          <a:bodyPr wrap="square" lIns="0" tIns="0" rIns="0" bIns="0" rtlCol="0" anchor="ctr"/>
          <a:lstStyle/>
          <a:p>
            <a:pPr indent="0" marL="0">
              <a:buNone/>
            </a:pPr>
            <a:r>
              <a:rPr lang="en-US" sz="1200" dirty="0">
                <a:solidFill>
                  <a:srgbClr val="FFFFFF"/>
                </a:solidFill>
                <a:latin typeface="Calibri" pitchFamily="34" charset="0"/>
                <a:ea typeface="Calibri" pitchFamily="34" charset="-122"/>
                <a:cs typeface="Calibri" pitchFamily="34" charset="-120"/>
              </a:rPr>
              <a:t>Recrutement, éducation, justice, infrastructures critiques, biométrie, ordre public — OBLIGATIONS LOURDES (art. 9-17)</a:t>
            </a:r>
            <a:endParaRPr lang="en-US" sz="1200" dirty="0"/>
          </a:p>
        </p:txBody>
      </p:sp>
      <p:sp>
        <p:nvSpPr>
          <p:cNvPr id="18" name="Shape 16"/>
          <p:cNvSpPr/>
          <p:nvPr/>
        </p:nvSpPr>
        <p:spPr>
          <a:xfrm>
            <a:off x="1508760" y="4023360"/>
            <a:ext cx="9144000" cy="868680"/>
          </a:xfrm>
          <a:prstGeom prst="rect">
            <a:avLst/>
          </a:prstGeom>
          <a:solidFill>
            <a:srgbClr val="D4AF37"/>
          </a:solidFill>
          <a:ln w="12700">
            <a:solidFill>
              <a:srgbClr val="D4AF37"/>
            </a:solidFill>
            <a:prstDash val="solid"/>
          </a:ln>
        </p:spPr>
      </p:sp>
      <p:sp>
        <p:nvSpPr>
          <p:cNvPr id="19" name="Text 17"/>
          <p:cNvSpPr/>
          <p:nvPr/>
        </p:nvSpPr>
        <p:spPr>
          <a:xfrm>
            <a:off x="1783080" y="4069080"/>
            <a:ext cx="2743200" cy="365760"/>
          </a:xfrm>
          <a:prstGeom prst="rect">
            <a:avLst/>
          </a:prstGeom>
          <a:noFill/>
          <a:ln/>
        </p:spPr>
        <p:txBody>
          <a:bodyPr wrap="square" lIns="0" tIns="0" rIns="0" bIns="0" rtlCol="0" anchor="ctr"/>
          <a:lstStyle/>
          <a:p>
            <a:pPr indent="0" marL="0">
              <a:buNone/>
            </a:pPr>
            <a:r>
              <a:rPr lang="en-US" sz="1600" b="1" spc="300" kern="0" dirty="0">
                <a:solidFill>
                  <a:srgbClr val="FFFFFF"/>
                </a:solidFill>
                <a:latin typeface="Calibri" pitchFamily="34" charset="0"/>
                <a:ea typeface="Calibri" pitchFamily="34" charset="-122"/>
                <a:cs typeface="Calibri" pitchFamily="34" charset="-120"/>
              </a:rPr>
              <a:t>RISQUE LIMITÉ</a:t>
            </a:r>
            <a:endParaRPr lang="en-US" sz="1600" dirty="0"/>
          </a:p>
        </p:txBody>
      </p:sp>
      <p:sp>
        <p:nvSpPr>
          <p:cNvPr id="20" name="Text 18"/>
          <p:cNvSpPr/>
          <p:nvPr/>
        </p:nvSpPr>
        <p:spPr>
          <a:xfrm>
            <a:off x="1783080" y="4480560"/>
            <a:ext cx="2743200" cy="320040"/>
          </a:xfrm>
          <a:prstGeom prst="rect">
            <a:avLst/>
          </a:prstGeom>
          <a:noFill/>
          <a:ln/>
        </p:spPr>
        <p:txBody>
          <a:bodyPr wrap="square" lIns="0" tIns="0" rIns="0" bIns="0" rtlCol="0" anchor="ctr"/>
          <a:lstStyle/>
          <a:p>
            <a:pPr indent="0" marL="0">
              <a:buNone/>
            </a:pPr>
            <a:r>
              <a:rPr lang="en-US" sz="1100" i="1" dirty="0">
                <a:solidFill>
                  <a:srgbClr val="FFFFFF"/>
                </a:solidFill>
                <a:latin typeface="Calibri" pitchFamily="34" charset="0"/>
                <a:ea typeface="Calibri" pitchFamily="34" charset="-122"/>
                <a:cs typeface="Calibri" pitchFamily="34" charset="-120"/>
              </a:rPr>
              <a:t>Art. 50</a:t>
            </a:r>
            <a:endParaRPr lang="en-US" sz="1100" dirty="0"/>
          </a:p>
        </p:txBody>
      </p:sp>
      <p:sp>
        <p:nvSpPr>
          <p:cNvPr id="21" name="Text 19"/>
          <p:cNvSpPr/>
          <p:nvPr/>
        </p:nvSpPr>
        <p:spPr>
          <a:xfrm>
            <a:off x="4617720" y="4114800"/>
            <a:ext cx="5760720" cy="685800"/>
          </a:xfrm>
          <a:prstGeom prst="rect">
            <a:avLst/>
          </a:prstGeom>
          <a:noFill/>
          <a:ln/>
        </p:spPr>
        <p:txBody>
          <a:bodyPr wrap="square" lIns="0" tIns="0" rIns="0" bIns="0" rtlCol="0" anchor="ctr"/>
          <a:lstStyle/>
          <a:p>
            <a:pPr indent="0" marL="0">
              <a:buNone/>
            </a:pPr>
            <a:r>
              <a:rPr lang="en-US" sz="1200" dirty="0">
                <a:solidFill>
                  <a:srgbClr val="FFFFFF"/>
                </a:solidFill>
                <a:latin typeface="Calibri" pitchFamily="34" charset="0"/>
                <a:ea typeface="Calibri" pitchFamily="34" charset="-122"/>
                <a:cs typeface="Calibri" pitchFamily="34" charset="-120"/>
              </a:rPr>
              <a:t>Chatbots, contenu IA, deepfakes — TRANSPARENCE OBLIGATOIRE (label 'généré par IA')</a:t>
            </a:r>
            <a:endParaRPr lang="en-US" sz="1200" dirty="0"/>
          </a:p>
        </p:txBody>
      </p:sp>
      <p:sp>
        <p:nvSpPr>
          <p:cNvPr id="22" name="Shape 20"/>
          <p:cNvSpPr/>
          <p:nvPr/>
        </p:nvSpPr>
        <p:spPr>
          <a:xfrm>
            <a:off x="1965960" y="4937760"/>
            <a:ext cx="8229600" cy="868680"/>
          </a:xfrm>
          <a:prstGeom prst="rect">
            <a:avLst/>
          </a:prstGeom>
          <a:solidFill>
            <a:srgbClr val="1E7E34"/>
          </a:solidFill>
          <a:ln w="12700">
            <a:solidFill>
              <a:srgbClr val="1E7E34"/>
            </a:solidFill>
            <a:prstDash val="solid"/>
          </a:ln>
        </p:spPr>
      </p:sp>
      <p:sp>
        <p:nvSpPr>
          <p:cNvPr id="23" name="Text 21"/>
          <p:cNvSpPr/>
          <p:nvPr/>
        </p:nvSpPr>
        <p:spPr>
          <a:xfrm>
            <a:off x="2240280" y="4983480"/>
            <a:ext cx="2743200" cy="365760"/>
          </a:xfrm>
          <a:prstGeom prst="rect">
            <a:avLst/>
          </a:prstGeom>
          <a:noFill/>
          <a:ln/>
        </p:spPr>
        <p:txBody>
          <a:bodyPr wrap="square" lIns="0" tIns="0" rIns="0" bIns="0" rtlCol="0" anchor="ctr"/>
          <a:lstStyle/>
          <a:p>
            <a:pPr indent="0" marL="0">
              <a:buNone/>
            </a:pPr>
            <a:r>
              <a:rPr lang="en-US" sz="1600" b="1" spc="300" kern="0" dirty="0">
                <a:solidFill>
                  <a:srgbClr val="FFFFFF"/>
                </a:solidFill>
                <a:latin typeface="Calibri" pitchFamily="34" charset="0"/>
                <a:ea typeface="Calibri" pitchFamily="34" charset="-122"/>
                <a:cs typeface="Calibri" pitchFamily="34" charset="-120"/>
              </a:rPr>
              <a:t>RISQUE MINIMAL</a:t>
            </a:r>
            <a:endParaRPr lang="en-US" sz="1600" dirty="0"/>
          </a:p>
        </p:txBody>
      </p:sp>
      <p:sp>
        <p:nvSpPr>
          <p:cNvPr id="24" name="Text 22"/>
          <p:cNvSpPr/>
          <p:nvPr/>
        </p:nvSpPr>
        <p:spPr>
          <a:xfrm>
            <a:off x="2240280" y="5394960"/>
            <a:ext cx="2743200" cy="320040"/>
          </a:xfrm>
          <a:prstGeom prst="rect">
            <a:avLst/>
          </a:prstGeom>
          <a:noFill/>
          <a:ln/>
        </p:spPr>
        <p:txBody>
          <a:bodyPr wrap="square" lIns="0" tIns="0" rIns="0" bIns="0" rtlCol="0" anchor="ctr"/>
          <a:lstStyle/>
          <a:p>
            <a:pPr indent="0" marL="0">
              <a:buNone/>
            </a:pPr>
            <a:r>
              <a:rPr lang="en-US" sz="1100" i="1" dirty="0">
                <a:solidFill>
                  <a:srgbClr val="FFFFFF"/>
                </a:solidFill>
                <a:latin typeface="Calibri" pitchFamily="34" charset="0"/>
                <a:ea typeface="Calibri" pitchFamily="34" charset="-122"/>
                <a:cs typeface="Calibri" pitchFamily="34" charset="-120"/>
              </a:rPr>
              <a:t>Pas d'obligation spécifique</a:t>
            </a:r>
            <a:endParaRPr lang="en-US" sz="1100" dirty="0"/>
          </a:p>
        </p:txBody>
      </p:sp>
      <p:sp>
        <p:nvSpPr>
          <p:cNvPr id="25" name="Text 23"/>
          <p:cNvSpPr/>
          <p:nvPr/>
        </p:nvSpPr>
        <p:spPr>
          <a:xfrm>
            <a:off x="5074920" y="5029200"/>
            <a:ext cx="4846320" cy="685800"/>
          </a:xfrm>
          <a:prstGeom prst="rect">
            <a:avLst/>
          </a:prstGeom>
          <a:noFill/>
          <a:ln/>
        </p:spPr>
        <p:txBody>
          <a:bodyPr wrap="square" lIns="0" tIns="0" rIns="0" bIns="0" rtlCol="0" anchor="ctr"/>
          <a:lstStyle/>
          <a:p>
            <a:pPr indent="0" marL="0">
              <a:buNone/>
            </a:pPr>
            <a:r>
              <a:rPr lang="en-US" sz="1200" dirty="0">
                <a:solidFill>
                  <a:srgbClr val="FFFFFF"/>
                </a:solidFill>
                <a:latin typeface="Calibri" pitchFamily="34" charset="0"/>
                <a:ea typeface="Calibri" pitchFamily="34" charset="-122"/>
                <a:cs typeface="Calibri" pitchFamily="34" charset="-120"/>
              </a:rPr>
              <a:t>Filtres anti-spam, IA dans jeux vidéo, recommandation produits sans impact sur droits — LIBRE</a:t>
            </a:r>
            <a:endParaRPr lang="en-US" sz="12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2. AI ACT &amp; CADRE RÉGLEMENTAIRE</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7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Annexe III — les 8 domaines haut risque</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Si vous y êtes, les obligations art. 9 à 17 vous concernent.</a:t>
            </a:r>
            <a:endParaRPr lang="en-US" sz="1600" dirty="0"/>
          </a:p>
        </p:txBody>
      </p:sp>
      <p:sp>
        <p:nvSpPr>
          <p:cNvPr id="10" name="Shape 8"/>
          <p:cNvSpPr/>
          <p:nvPr/>
        </p:nvSpPr>
        <p:spPr>
          <a:xfrm>
            <a:off x="548640" y="2194560"/>
            <a:ext cx="2674620" cy="182880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1" name="Shape 9"/>
          <p:cNvSpPr/>
          <p:nvPr/>
        </p:nvSpPr>
        <p:spPr>
          <a:xfrm>
            <a:off x="731520" y="2377440"/>
            <a:ext cx="502920" cy="502920"/>
          </a:xfrm>
          <a:prstGeom prst="ellipse">
            <a:avLst/>
          </a:prstGeom>
          <a:solidFill>
            <a:srgbClr val="E67E22"/>
          </a:solidFill>
          <a:ln w="12700">
            <a:solidFill>
              <a:srgbClr val="E67E22"/>
            </a:solidFill>
            <a:prstDash val="solid"/>
          </a:ln>
        </p:spPr>
      </p:sp>
      <p:sp>
        <p:nvSpPr>
          <p:cNvPr id="12" name="Text 10"/>
          <p:cNvSpPr/>
          <p:nvPr/>
        </p:nvSpPr>
        <p:spPr>
          <a:xfrm>
            <a:off x="731520" y="2377440"/>
            <a:ext cx="502920" cy="502920"/>
          </a:xfrm>
          <a:prstGeom prst="rect">
            <a:avLst/>
          </a:prstGeom>
          <a:noFill/>
          <a:ln/>
        </p:spPr>
        <p:txBody>
          <a:bodyPr wrap="square" lIns="0" tIns="0" rIns="0" bIns="0"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1</a:t>
            </a:r>
            <a:endParaRPr lang="en-US" sz="1800" dirty="0"/>
          </a:p>
        </p:txBody>
      </p:sp>
      <p:sp>
        <p:nvSpPr>
          <p:cNvPr id="13" name="Text 11"/>
          <p:cNvSpPr/>
          <p:nvPr/>
        </p:nvSpPr>
        <p:spPr>
          <a:xfrm>
            <a:off x="1325880" y="2377440"/>
            <a:ext cx="1714500" cy="457200"/>
          </a:xfrm>
          <a:prstGeom prst="rect">
            <a:avLst/>
          </a:prstGeom>
          <a:noFill/>
          <a:ln/>
        </p:spPr>
        <p:txBody>
          <a:bodyPr wrap="square" lIns="0" tIns="0" rIns="0" bIns="0" rtlCol="0" anchor="ctr"/>
          <a:lstStyle/>
          <a:p>
            <a:pPr indent="0" marL="0">
              <a:buNone/>
            </a:pPr>
            <a:r>
              <a:rPr lang="en-US" sz="1300" b="1" dirty="0">
                <a:solidFill>
                  <a:srgbClr val="0E1F3D"/>
                </a:solidFill>
                <a:latin typeface="Calibri" pitchFamily="34" charset="0"/>
                <a:ea typeface="Calibri" pitchFamily="34" charset="-122"/>
                <a:cs typeface="Calibri" pitchFamily="34" charset="-120"/>
              </a:rPr>
              <a:t>Biométrie</a:t>
            </a:r>
            <a:endParaRPr lang="en-US" sz="1300" dirty="0"/>
          </a:p>
        </p:txBody>
      </p:sp>
      <p:sp>
        <p:nvSpPr>
          <p:cNvPr id="14" name="Text 12"/>
          <p:cNvSpPr/>
          <p:nvPr/>
        </p:nvSpPr>
        <p:spPr>
          <a:xfrm>
            <a:off x="731520" y="2971800"/>
            <a:ext cx="2308860" cy="914400"/>
          </a:xfrm>
          <a:prstGeom prst="rect">
            <a:avLst/>
          </a:prstGeom>
          <a:noFill/>
          <a:ln/>
        </p:spPr>
        <p:txBody>
          <a:bodyPr wrap="square" lIns="0" tIns="0" rIns="0" bIns="0" rtlCol="0" anchor="t"/>
          <a:lstStyle/>
          <a:p>
            <a:pPr indent="0" marL="0">
              <a:buNone/>
            </a:pPr>
            <a:r>
              <a:rPr lang="en-US" sz="1050" dirty="0">
                <a:solidFill>
                  <a:srgbClr val="1A2332"/>
                </a:solidFill>
                <a:latin typeface="Calibri" pitchFamily="34" charset="0"/>
                <a:ea typeface="Calibri" pitchFamily="34" charset="-122"/>
                <a:cs typeface="Calibri" pitchFamily="34" charset="-120"/>
              </a:rPr>
              <a:t>Reconnaissance, catégorisation, identification émotionnelle.</a:t>
            </a:r>
            <a:endParaRPr lang="en-US" sz="1050" dirty="0"/>
          </a:p>
        </p:txBody>
      </p:sp>
      <p:sp>
        <p:nvSpPr>
          <p:cNvPr id="15" name="Shape 13"/>
          <p:cNvSpPr/>
          <p:nvPr/>
        </p:nvSpPr>
        <p:spPr>
          <a:xfrm>
            <a:off x="3342132" y="2194560"/>
            <a:ext cx="2674620" cy="182880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6" name="Shape 14"/>
          <p:cNvSpPr/>
          <p:nvPr/>
        </p:nvSpPr>
        <p:spPr>
          <a:xfrm>
            <a:off x="3525012" y="2377440"/>
            <a:ext cx="502920" cy="502920"/>
          </a:xfrm>
          <a:prstGeom prst="ellipse">
            <a:avLst/>
          </a:prstGeom>
          <a:solidFill>
            <a:srgbClr val="E67E22"/>
          </a:solidFill>
          <a:ln w="12700">
            <a:solidFill>
              <a:srgbClr val="E67E22"/>
            </a:solidFill>
            <a:prstDash val="solid"/>
          </a:ln>
        </p:spPr>
      </p:sp>
      <p:sp>
        <p:nvSpPr>
          <p:cNvPr id="17" name="Text 15"/>
          <p:cNvSpPr/>
          <p:nvPr/>
        </p:nvSpPr>
        <p:spPr>
          <a:xfrm>
            <a:off x="3525012" y="2377440"/>
            <a:ext cx="502920" cy="502920"/>
          </a:xfrm>
          <a:prstGeom prst="rect">
            <a:avLst/>
          </a:prstGeom>
          <a:noFill/>
          <a:ln/>
        </p:spPr>
        <p:txBody>
          <a:bodyPr wrap="square" lIns="0" tIns="0" rIns="0" bIns="0"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2</a:t>
            </a:r>
            <a:endParaRPr lang="en-US" sz="1800" dirty="0"/>
          </a:p>
        </p:txBody>
      </p:sp>
      <p:sp>
        <p:nvSpPr>
          <p:cNvPr id="18" name="Text 16"/>
          <p:cNvSpPr/>
          <p:nvPr/>
        </p:nvSpPr>
        <p:spPr>
          <a:xfrm>
            <a:off x="4119372" y="2377440"/>
            <a:ext cx="1714500" cy="457200"/>
          </a:xfrm>
          <a:prstGeom prst="rect">
            <a:avLst/>
          </a:prstGeom>
          <a:noFill/>
          <a:ln/>
        </p:spPr>
        <p:txBody>
          <a:bodyPr wrap="square" lIns="0" tIns="0" rIns="0" bIns="0" rtlCol="0" anchor="ctr"/>
          <a:lstStyle/>
          <a:p>
            <a:pPr indent="0" marL="0">
              <a:buNone/>
            </a:pPr>
            <a:r>
              <a:rPr lang="en-US" sz="1300" b="1" dirty="0">
                <a:solidFill>
                  <a:srgbClr val="0E1F3D"/>
                </a:solidFill>
                <a:latin typeface="Calibri" pitchFamily="34" charset="0"/>
                <a:ea typeface="Calibri" pitchFamily="34" charset="-122"/>
                <a:cs typeface="Calibri" pitchFamily="34" charset="-120"/>
              </a:rPr>
              <a:t>Infrastructures critiques</a:t>
            </a:r>
            <a:endParaRPr lang="en-US" sz="1300" dirty="0"/>
          </a:p>
        </p:txBody>
      </p:sp>
      <p:sp>
        <p:nvSpPr>
          <p:cNvPr id="19" name="Text 17"/>
          <p:cNvSpPr/>
          <p:nvPr/>
        </p:nvSpPr>
        <p:spPr>
          <a:xfrm>
            <a:off x="3525012" y="2971800"/>
            <a:ext cx="2308860" cy="914400"/>
          </a:xfrm>
          <a:prstGeom prst="rect">
            <a:avLst/>
          </a:prstGeom>
          <a:noFill/>
          <a:ln/>
        </p:spPr>
        <p:txBody>
          <a:bodyPr wrap="square" lIns="0" tIns="0" rIns="0" bIns="0" rtlCol="0" anchor="t"/>
          <a:lstStyle/>
          <a:p>
            <a:pPr indent="0" marL="0">
              <a:buNone/>
            </a:pPr>
            <a:r>
              <a:rPr lang="en-US" sz="1050" dirty="0">
                <a:solidFill>
                  <a:srgbClr val="1A2332"/>
                </a:solidFill>
                <a:latin typeface="Calibri" pitchFamily="34" charset="0"/>
                <a:ea typeface="Calibri" pitchFamily="34" charset="-122"/>
                <a:cs typeface="Calibri" pitchFamily="34" charset="-120"/>
              </a:rPr>
              <a:t>Réseaux énergie, eau, transport, télécoms.</a:t>
            </a:r>
            <a:endParaRPr lang="en-US" sz="1050" dirty="0"/>
          </a:p>
        </p:txBody>
      </p:sp>
      <p:sp>
        <p:nvSpPr>
          <p:cNvPr id="20" name="Shape 18"/>
          <p:cNvSpPr/>
          <p:nvPr/>
        </p:nvSpPr>
        <p:spPr>
          <a:xfrm>
            <a:off x="6135624" y="2194560"/>
            <a:ext cx="2674620" cy="182880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1" name="Shape 19"/>
          <p:cNvSpPr/>
          <p:nvPr/>
        </p:nvSpPr>
        <p:spPr>
          <a:xfrm>
            <a:off x="6318504" y="2377440"/>
            <a:ext cx="502920" cy="502920"/>
          </a:xfrm>
          <a:prstGeom prst="ellipse">
            <a:avLst/>
          </a:prstGeom>
          <a:solidFill>
            <a:srgbClr val="E67E22"/>
          </a:solidFill>
          <a:ln w="12700">
            <a:solidFill>
              <a:srgbClr val="E67E22"/>
            </a:solidFill>
            <a:prstDash val="solid"/>
          </a:ln>
        </p:spPr>
      </p:sp>
      <p:sp>
        <p:nvSpPr>
          <p:cNvPr id="22" name="Text 20"/>
          <p:cNvSpPr/>
          <p:nvPr/>
        </p:nvSpPr>
        <p:spPr>
          <a:xfrm>
            <a:off x="6318504" y="2377440"/>
            <a:ext cx="502920" cy="502920"/>
          </a:xfrm>
          <a:prstGeom prst="rect">
            <a:avLst/>
          </a:prstGeom>
          <a:noFill/>
          <a:ln/>
        </p:spPr>
        <p:txBody>
          <a:bodyPr wrap="square" lIns="0" tIns="0" rIns="0" bIns="0"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3</a:t>
            </a:r>
            <a:endParaRPr lang="en-US" sz="1800" dirty="0"/>
          </a:p>
        </p:txBody>
      </p:sp>
      <p:sp>
        <p:nvSpPr>
          <p:cNvPr id="23" name="Text 21"/>
          <p:cNvSpPr/>
          <p:nvPr/>
        </p:nvSpPr>
        <p:spPr>
          <a:xfrm>
            <a:off x="6912864" y="2377440"/>
            <a:ext cx="1714500" cy="457200"/>
          </a:xfrm>
          <a:prstGeom prst="rect">
            <a:avLst/>
          </a:prstGeom>
          <a:noFill/>
          <a:ln/>
        </p:spPr>
        <p:txBody>
          <a:bodyPr wrap="square" lIns="0" tIns="0" rIns="0" bIns="0" rtlCol="0" anchor="ctr"/>
          <a:lstStyle/>
          <a:p>
            <a:pPr indent="0" marL="0">
              <a:buNone/>
            </a:pPr>
            <a:r>
              <a:rPr lang="en-US" sz="1300" b="1" dirty="0">
                <a:solidFill>
                  <a:srgbClr val="0E1F3D"/>
                </a:solidFill>
                <a:latin typeface="Calibri" pitchFamily="34" charset="0"/>
                <a:ea typeface="Calibri" pitchFamily="34" charset="-122"/>
                <a:cs typeface="Calibri" pitchFamily="34" charset="-120"/>
              </a:rPr>
              <a:t>Éducation &amp; formation</a:t>
            </a:r>
            <a:endParaRPr lang="en-US" sz="1300" dirty="0"/>
          </a:p>
        </p:txBody>
      </p:sp>
      <p:sp>
        <p:nvSpPr>
          <p:cNvPr id="24" name="Text 22"/>
          <p:cNvSpPr/>
          <p:nvPr/>
        </p:nvSpPr>
        <p:spPr>
          <a:xfrm>
            <a:off x="6318504" y="2971800"/>
            <a:ext cx="2308860" cy="914400"/>
          </a:xfrm>
          <a:prstGeom prst="rect">
            <a:avLst/>
          </a:prstGeom>
          <a:noFill/>
          <a:ln/>
        </p:spPr>
        <p:txBody>
          <a:bodyPr wrap="square" lIns="0" tIns="0" rIns="0" bIns="0" rtlCol="0" anchor="t"/>
          <a:lstStyle/>
          <a:p>
            <a:pPr indent="0" marL="0">
              <a:buNone/>
            </a:pPr>
            <a:r>
              <a:rPr lang="en-US" sz="1050" dirty="0">
                <a:solidFill>
                  <a:srgbClr val="1A2332"/>
                </a:solidFill>
                <a:latin typeface="Calibri" pitchFamily="34" charset="0"/>
                <a:ea typeface="Calibri" pitchFamily="34" charset="-122"/>
                <a:cs typeface="Calibri" pitchFamily="34" charset="-120"/>
              </a:rPr>
              <a:t>Détermination d'accès, évaluation des résultats, comportement étudiants.</a:t>
            </a:r>
            <a:endParaRPr lang="en-US" sz="1050" dirty="0"/>
          </a:p>
        </p:txBody>
      </p:sp>
      <p:sp>
        <p:nvSpPr>
          <p:cNvPr id="25" name="Shape 23"/>
          <p:cNvSpPr/>
          <p:nvPr/>
        </p:nvSpPr>
        <p:spPr>
          <a:xfrm>
            <a:off x="8929116" y="2194560"/>
            <a:ext cx="2674620" cy="182880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6" name="Shape 24"/>
          <p:cNvSpPr/>
          <p:nvPr/>
        </p:nvSpPr>
        <p:spPr>
          <a:xfrm>
            <a:off x="9111996" y="2377440"/>
            <a:ext cx="502920" cy="502920"/>
          </a:xfrm>
          <a:prstGeom prst="ellipse">
            <a:avLst/>
          </a:prstGeom>
          <a:solidFill>
            <a:srgbClr val="E67E22"/>
          </a:solidFill>
          <a:ln w="12700">
            <a:solidFill>
              <a:srgbClr val="E67E22"/>
            </a:solidFill>
            <a:prstDash val="solid"/>
          </a:ln>
        </p:spPr>
      </p:sp>
      <p:sp>
        <p:nvSpPr>
          <p:cNvPr id="27" name="Text 25"/>
          <p:cNvSpPr/>
          <p:nvPr/>
        </p:nvSpPr>
        <p:spPr>
          <a:xfrm>
            <a:off x="9111996" y="2377440"/>
            <a:ext cx="502920" cy="502920"/>
          </a:xfrm>
          <a:prstGeom prst="rect">
            <a:avLst/>
          </a:prstGeom>
          <a:noFill/>
          <a:ln/>
        </p:spPr>
        <p:txBody>
          <a:bodyPr wrap="square" lIns="0" tIns="0" rIns="0" bIns="0"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4</a:t>
            </a:r>
            <a:endParaRPr lang="en-US" sz="1800" dirty="0"/>
          </a:p>
        </p:txBody>
      </p:sp>
      <p:sp>
        <p:nvSpPr>
          <p:cNvPr id="28" name="Text 26"/>
          <p:cNvSpPr/>
          <p:nvPr/>
        </p:nvSpPr>
        <p:spPr>
          <a:xfrm>
            <a:off x="9706356" y="2377440"/>
            <a:ext cx="1714500" cy="457200"/>
          </a:xfrm>
          <a:prstGeom prst="rect">
            <a:avLst/>
          </a:prstGeom>
          <a:noFill/>
          <a:ln/>
        </p:spPr>
        <p:txBody>
          <a:bodyPr wrap="square" lIns="0" tIns="0" rIns="0" bIns="0" rtlCol="0" anchor="ctr"/>
          <a:lstStyle/>
          <a:p>
            <a:pPr indent="0" marL="0">
              <a:buNone/>
            </a:pPr>
            <a:r>
              <a:rPr lang="en-US" sz="1300" b="1" dirty="0">
                <a:solidFill>
                  <a:srgbClr val="0E1F3D"/>
                </a:solidFill>
                <a:latin typeface="Calibri" pitchFamily="34" charset="0"/>
                <a:ea typeface="Calibri" pitchFamily="34" charset="-122"/>
                <a:cs typeface="Calibri" pitchFamily="34" charset="-120"/>
              </a:rPr>
              <a:t>Recrutement &amp; gestion RH</a:t>
            </a:r>
            <a:endParaRPr lang="en-US" sz="1300" dirty="0"/>
          </a:p>
        </p:txBody>
      </p:sp>
      <p:sp>
        <p:nvSpPr>
          <p:cNvPr id="29" name="Text 27"/>
          <p:cNvSpPr/>
          <p:nvPr/>
        </p:nvSpPr>
        <p:spPr>
          <a:xfrm>
            <a:off x="9111996" y="2971800"/>
            <a:ext cx="2308860" cy="914400"/>
          </a:xfrm>
          <a:prstGeom prst="rect">
            <a:avLst/>
          </a:prstGeom>
          <a:noFill/>
          <a:ln/>
        </p:spPr>
        <p:txBody>
          <a:bodyPr wrap="square" lIns="0" tIns="0" rIns="0" bIns="0" rtlCol="0" anchor="t"/>
          <a:lstStyle/>
          <a:p>
            <a:pPr indent="0" marL="0">
              <a:buNone/>
            </a:pPr>
            <a:r>
              <a:rPr lang="en-US" sz="1050" dirty="0">
                <a:solidFill>
                  <a:srgbClr val="1A2332"/>
                </a:solidFill>
                <a:latin typeface="Calibri" pitchFamily="34" charset="0"/>
                <a:ea typeface="Calibri" pitchFamily="34" charset="-122"/>
                <a:cs typeface="Calibri" pitchFamily="34" charset="-120"/>
              </a:rPr>
              <a:t>Sélection, promotion, tâches assignées, performance, comportement.</a:t>
            </a:r>
            <a:endParaRPr lang="en-US" sz="1050" dirty="0"/>
          </a:p>
        </p:txBody>
      </p:sp>
      <p:sp>
        <p:nvSpPr>
          <p:cNvPr id="30" name="Shape 28"/>
          <p:cNvSpPr/>
          <p:nvPr/>
        </p:nvSpPr>
        <p:spPr>
          <a:xfrm>
            <a:off x="548640" y="4206240"/>
            <a:ext cx="2674620" cy="182880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31" name="Shape 29"/>
          <p:cNvSpPr/>
          <p:nvPr/>
        </p:nvSpPr>
        <p:spPr>
          <a:xfrm>
            <a:off x="731520" y="4389120"/>
            <a:ext cx="502920" cy="502920"/>
          </a:xfrm>
          <a:prstGeom prst="ellipse">
            <a:avLst/>
          </a:prstGeom>
          <a:solidFill>
            <a:srgbClr val="E67E22"/>
          </a:solidFill>
          <a:ln w="12700">
            <a:solidFill>
              <a:srgbClr val="E67E22"/>
            </a:solidFill>
            <a:prstDash val="solid"/>
          </a:ln>
        </p:spPr>
      </p:sp>
      <p:sp>
        <p:nvSpPr>
          <p:cNvPr id="32" name="Text 30"/>
          <p:cNvSpPr/>
          <p:nvPr/>
        </p:nvSpPr>
        <p:spPr>
          <a:xfrm>
            <a:off x="731520" y="4389120"/>
            <a:ext cx="502920" cy="502920"/>
          </a:xfrm>
          <a:prstGeom prst="rect">
            <a:avLst/>
          </a:prstGeom>
          <a:noFill/>
          <a:ln/>
        </p:spPr>
        <p:txBody>
          <a:bodyPr wrap="square" lIns="0" tIns="0" rIns="0" bIns="0"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5</a:t>
            </a:r>
            <a:endParaRPr lang="en-US" sz="1800" dirty="0"/>
          </a:p>
        </p:txBody>
      </p:sp>
      <p:sp>
        <p:nvSpPr>
          <p:cNvPr id="33" name="Text 31"/>
          <p:cNvSpPr/>
          <p:nvPr/>
        </p:nvSpPr>
        <p:spPr>
          <a:xfrm>
            <a:off x="1325880" y="4389120"/>
            <a:ext cx="1714500" cy="457200"/>
          </a:xfrm>
          <a:prstGeom prst="rect">
            <a:avLst/>
          </a:prstGeom>
          <a:noFill/>
          <a:ln/>
        </p:spPr>
        <p:txBody>
          <a:bodyPr wrap="square" lIns="0" tIns="0" rIns="0" bIns="0" rtlCol="0" anchor="ctr"/>
          <a:lstStyle/>
          <a:p>
            <a:pPr indent="0" marL="0">
              <a:buNone/>
            </a:pPr>
            <a:r>
              <a:rPr lang="en-US" sz="1300" b="1" dirty="0">
                <a:solidFill>
                  <a:srgbClr val="0E1F3D"/>
                </a:solidFill>
                <a:latin typeface="Calibri" pitchFamily="34" charset="0"/>
                <a:ea typeface="Calibri" pitchFamily="34" charset="-122"/>
                <a:cs typeface="Calibri" pitchFamily="34" charset="-120"/>
              </a:rPr>
              <a:t>Accès aux services essentiels</a:t>
            </a:r>
            <a:endParaRPr lang="en-US" sz="1300" dirty="0"/>
          </a:p>
        </p:txBody>
      </p:sp>
      <p:sp>
        <p:nvSpPr>
          <p:cNvPr id="34" name="Text 32"/>
          <p:cNvSpPr/>
          <p:nvPr/>
        </p:nvSpPr>
        <p:spPr>
          <a:xfrm>
            <a:off x="731520" y="4983480"/>
            <a:ext cx="2308860" cy="914400"/>
          </a:xfrm>
          <a:prstGeom prst="rect">
            <a:avLst/>
          </a:prstGeom>
          <a:noFill/>
          <a:ln/>
        </p:spPr>
        <p:txBody>
          <a:bodyPr wrap="square" lIns="0" tIns="0" rIns="0" bIns="0" rtlCol="0" anchor="t"/>
          <a:lstStyle/>
          <a:p>
            <a:pPr indent="0" marL="0">
              <a:buNone/>
            </a:pPr>
            <a:r>
              <a:rPr lang="en-US" sz="1050" dirty="0">
                <a:solidFill>
                  <a:srgbClr val="1A2332"/>
                </a:solidFill>
                <a:latin typeface="Calibri" pitchFamily="34" charset="0"/>
                <a:ea typeface="Calibri" pitchFamily="34" charset="-122"/>
                <a:cs typeface="Calibri" pitchFamily="34" charset="-120"/>
              </a:rPr>
              <a:t>Crédit, prestations sociales, urgences sanitaires, assurance santé/vie.</a:t>
            </a:r>
            <a:endParaRPr lang="en-US" sz="1050" dirty="0"/>
          </a:p>
        </p:txBody>
      </p:sp>
      <p:sp>
        <p:nvSpPr>
          <p:cNvPr id="35" name="Shape 33"/>
          <p:cNvSpPr/>
          <p:nvPr/>
        </p:nvSpPr>
        <p:spPr>
          <a:xfrm>
            <a:off x="3342132" y="4206240"/>
            <a:ext cx="2674620" cy="182880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36" name="Shape 34"/>
          <p:cNvSpPr/>
          <p:nvPr/>
        </p:nvSpPr>
        <p:spPr>
          <a:xfrm>
            <a:off x="3525012" y="4389120"/>
            <a:ext cx="502920" cy="502920"/>
          </a:xfrm>
          <a:prstGeom prst="ellipse">
            <a:avLst/>
          </a:prstGeom>
          <a:solidFill>
            <a:srgbClr val="E67E22"/>
          </a:solidFill>
          <a:ln w="12700">
            <a:solidFill>
              <a:srgbClr val="E67E22"/>
            </a:solidFill>
            <a:prstDash val="solid"/>
          </a:ln>
        </p:spPr>
      </p:sp>
      <p:sp>
        <p:nvSpPr>
          <p:cNvPr id="37" name="Text 35"/>
          <p:cNvSpPr/>
          <p:nvPr/>
        </p:nvSpPr>
        <p:spPr>
          <a:xfrm>
            <a:off x="3525012" y="4389120"/>
            <a:ext cx="502920" cy="502920"/>
          </a:xfrm>
          <a:prstGeom prst="rect">
            <a:avLst/>
          </a:prstGeom>
          <a:noFill/>
          <a:ln/>
        </p:spPr>
        <p:txBody>
          <a:bodyPr wrap="square" lIns="0" tIns="0" rIns="0" bIns="0"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6</a:t>
            </a:r>
            <a:endParaRPr lang="en-US" sz="1800" dirty="0"/>
          </a:p>
        </p:txBody>
      </p:sp>
      <p:sp>
        <p:nvSpPr>
          <p:cNvPr id="38" name="Text 36"/>
          <p:cNvSpPr/>
          <p:nvPr/>
        </p:nvSpPr>
        <p:spPr>
          <a:xfrm>
            <a:off x="4119372" y="4389120"/>
            <a:ext cx="1714500" cy="457200"/>
          </a:xfrm>
          <a:prstGeom prst="rect">
            <a:avLst/>
          </a:prstGeom>
          <a:noFill/>
          <a:ln/>
        </p:spPr>
        <p:txBody>
          <a:bodyPr wrap="square" lIns="0" tIns="0" rIns="0" bIns="0" rtlCol="0" anchor="ctr"/>
          <a:lstStyle/>
          <a:p>
            <a:pPr indent="0" marL="0">
              <a:buNone/>
            </a:pPr>
            <a:r>
              <a:rPr lang="en-US" sz="1300" b="1" dirty="0">
                <a:solidFill>
                  <a:srgbClr val="0E1F3D"/>
                </a:solidFill>
                <a:latin typeface="Calibri" pitchFamily="34" charset="0"/>
                <a:ea typeface="Calibri" pitchFamily="34" charset="-122"/>
                <a:cs typeface="Calibri" pitchFamily="34" charset="-120"/>
              </a:rPr>
              <a:t>Application de la loi</a:t>
            </a:r>
            <a:endParaRPr lang="en-US" sz="1300" dirty="0"/>
          </a:p>
        </p:txBody>
      </p:sp>
      <p:sp>
        <p:nvSpPr>
          <p:cNvPr id="39" name="Text 37"/>
          <p:cNvSpPr/>
          <p:nvPr/>
        </p:nvSpPr>
        <p:spPr>
          <a:xfrm>
            <a:off x="3525012" y="4983480"/>
            <a:ext cx="2308860" cy="914400"/>
          </a:xfrm>
          <a:prstGeom prst="rect">
            <a:avLst/>
          </a:prstGeom>
          <a:noFill/>
          <a:ln/>
        </p:spPr>
        <p:txBody>
          <a:bodyPr wrap="square" lIns="0" tIns="0" rIns="0" bIns="0" rtlCol="0" anchor="t"/>
          <a:lstStyle/>
          <a:p>
            <a:pPr indent="0" marL="0">
              <a:buNone/>
            </a:pPr>
            <a:r>
              <a:rPr lang="en-US" sz="1050" dirty="0">
                <a:solidFill>
                  <a:srgbClr val="1A2332"/>
                </a:solidFill>
                <a:latin typeface="Calibri" pitchFamily="34" charset="0"/>
                <a:ea typeface="Calibri" pitchFamily="34" charset="-122"/>
                <a:cs typeface="Calibri" pitchFamily="34" charset="-120"/>
              </a:rPr>
              <a:t>Évaluation risque infraction, polygraphes, preuves, enquêtes prédictives.</a:t>
            </a:r>
            <a:endParaRPr lang="en-US" sz="1050" dirty="0"/>
          </a:p>
        </p:txBody>
      </p:sp>
      <p:sp>
        <p:nvSpPr>
          <p:cNvPr id="40" name="Shape 38"/>
          <p:cNvSpPr/>
          <p:nvPr/>
        </p:nvSpPr>
        <p:spPr>
          <a:xfrm>
            <a:off x="6135624" y="4206240"/>
            <a:ext cx="2674620" cy="182880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41" name="Shape 39"/>
          <p:cNvSpPr/>
          <p:nvPr/>
        </p:nvSpPr>
        <p:spPr>
          <a:xfrm>
            <a:off x="6318504" y="4389120"/>
            <a:ext cx="502920" cy="502920"/>
          </a:xfrm>
          <a:prstGeom prst="ellipse">
            <a:avLst/>
          </a:prstGeom>
          <a:solidFill>
            <a:srgbClr val="E67E22"/>
          </a:solidFill>
          <a:ln w="12700">
            <a:solidFill>
              <a:srgbClr val="E67E22"/>
            </a:solidFill>
            <a:prstDash val="solid"/>
          </a:ln>
        </p:spPr>
      </p:sp>
      <p:sp>
        <p:nvSpPr>
          <p:cNvPr id="42" name="Text 40"/>
          <p:cNvSpPr/>
          <p:nvPr/>
        </p:nvSpPr>
        <p:spPr>
          <a:xfrm>
            <a:off x="6318504" y="4389120"/>
            <a:ext cx="502920" cy="502920"/>
          </a:xfrm>
          <a:prstGeom prst="rect">
            <a:avLst/>
          </a:prstGeom>
          <a:noFill/>
          <a:ln/>
        </p:spPr>
        <p:txBody>
          <a:bodyPr wrap="square" lIns="0" tIns="0" rIns="0" bIns="0"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7</a:t>
            </a:r>
            <a:endParaRPr lang="en-US" sz="1800" dirty="0"/>
          </a:p>
        </p:txBody>
      </p:sp>
      <p:sp>
        <p:nvSpPr>
          <p:cNvPr id="43" name="Text 41"/>
          <p:cNvSpPr/>
          <p:nvPr/>
        </p:nvSpPr>
        <p:spPr>
          <a:xfrm>
            <a:off x="6912864" y="4389120"/>
            <a:ext cx="1714500" cy="457200"/>
          </a:xfrm>
          <a:prstGeom prst="rect">
            <a:avLst/>
          </a:prstGeom>
          <a:noFill/>
          <a:ln/>
        </p:spPr>
        <p:txBody>
          <a:bodyPr wrap="square" lIns="0" tIns="0" rIns="0" bIns="0" rtlCol="0" anchor="ctr"/>
          <a:lstStyle/>
          <a:p>
            <a:pPr indent="0" marL="0">
              <a:buNone/>
            </a:pPr>
            <a:r>
              <a:rPr lang="en-US" sz="1300" b="1" dirty="0">
                <a:solidFill>
                  <a:srgbClr val="0E1F3D"/>
                </a:solidFill>
                <a:latin typeface="Calibri" pitchFamily="34" charset="0"/>
                <a:ea typeface="Calibri" pitchFamily="34" charset="-122"/>
                <a:cs typeface="Calibri" pitchFamily="34" charset="-120"/>
              </a:rPr>
              <a:t>Migration &amp; frontières</a:t>
            </a:r>
            <a:endParaRPr lang="en-US" sz="1300" dirty="0"/>
          </a:p>
        </p:txBody>
      </p:sp>
      <p:sp>
        <p:nvSpPr>
          <p:cNvPr id="44" name="Text 42"/>
          <p:cNvSpPr/>
          <p:nvPr/>
        </p:nvSpPr>
        <p:spPr>
          <a:xfrm>
            <a:off x="6318504" y="4983480"/>
            <a:ext cx="2308860" cy="914400"/>
          </a:xfrm>
          <a:prstGeom prst="rect">
            <a:avLst/>
          </a:prstGeom>
          <a:noFill/>
          <a:ln/>
        </p:spPr>
        <p:txBody>
          <a:bodyPr wrap="square" lIns="0" tIns="0" rIns="0" bIns="0" rtlCol="0" anchor="t"/>
          <a:lstStyle/>
          <a:p>
            <a:pPr indent="0" marL="0">
              <a:buNone/>
            </a:pPr>
            <a:r>
              <a:rPr lang="en-US" sz="1050" dirty="0">
                <a:solidFill>
                  <a:srgbClr val="1A2332"/>
                </a:solidFill>
                <a:latin typeface="Calibri" pitchFamily="34" charset="0"/>
                <a:ea typeface="Calibri" pitchFamily="34" charset="-122"/>
                <a:cs typeface="Calibri" pitchFamily="34" charset="-120"/>
              </a:rPr>
              <a:t>Évaluation risque migratoire, demandes asile, contrôles frontaliers.</a:t>
            </a:r>
            <a:endParaRPr lang="en-US" sz="1050" dirty="0"/>
          </a:p>
        </p:txBody>
      </p:sp>
      <p:sp>
        <p:nvSpPr>
          <p:cNvPr id="45" name="Shape 43"/>
          <p:cNvSpPr/>
          <p:nvPr/>
        </p:nvSpPr>
        <p:spPr>
          <a:xfrm>
            <a:off x="8929116" y="4206240"/>
            <a:ext cx="2674620" cy="182880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46" name="Shape 44"/>
          <p:cNvSpPr/>
          <p:nvPr/>
        </p:nvSpPr>
        <p:spPr>
          <a:xfrm>
            <a:off x="9111996" y="4389120"/>
            <a:ext cx="502920" cy="502920"/>
          </a:xfrm>
          <a:prstGeom prst="ellipse">
            <a:avLst/>
          </a:prstGeom>
          <a:solidFill>
            <a:srgbClr val="E67E22"/>
          </a:solidFill>
          <a:ln w="12700">
            <a:solidFill>
              <a:srgbClr val="E67E22"/>
            </a:solidFill>
            <a:prstDash val="solid"/>
          </a:ln>
        </p:spPr>
      </p:sp>
      <p:sp>
        <p:nvSpPr>
          <p:cNvPr id="47" name="Text 45"/>
          <p:cNvSpPr/>
          <p:nvPr/>
        </p:nvSpPr>
        <p:spPr>
          <a:xfrm>
            <a:off x="9111996" y="4389120"/>
            <a:ext cx="502920" cy="502920"/>
          </a:xfrm>
          <a:prstGeom prst="rect">
            <a:avLst/>
          </a:prstGeom>
          <a:noFill/>
          <a:ln/>
        </p:spPr>
        <p:txBody>
          <a:bodyPr wrap="square" lIns="0" tIns="0" rIns="0" bIns="0" rtlCol="0" anchor="ctr"/>
          <a:lstStyle/>
          <a:p>
            <a:pPr algn="ctr" indent="0" marL="0">
              <a:buNone/>
            </a:pPr>
            <a:r>
              <a:rPr lang="en-US" sz="1800" b="1" dirty="0">
                <a:solidFill>
                  <a:srgbClr val="FFFFFF"/>
                </a:solidFill>
                <a:latin typeface="Calibri" pitchFamily="34" charset="0"/>
                <a:ea typeface="Calibri" pitchFamily="34" charset="-122"/>
                <a:cs typeface="Calibri" pitchFamily="34" charset="-120"/>
              </a:rPr>
              <a:t>8</a:t>
            </a:r>
            <a:endParaRPr lang="en-US" sz="1800" dirty="0"/>
          </a:p>
        </p:txBody>
      </p:sp>
      <p:sp>
        <p:nvSpPr>
          <p:cNvPr id="48" name="Text 46"/>
          <p:cNvSpPr/>
          <p:nvPr/>
        </p:nvSpPr>
        <p:spPr>
          <a:xfrm>
            <a:off x="9706356" y="4389120"/>
            <a:ext cx="1714500" cy="457200"/>
          </a:xfrm>
          <a:prstGeom prst="rect">
            <a:avLst/>
          </a:prstGeom>
          <a:noFill/>
          <a:ln/>
        </p:spPr>
        <p:txBody>
          <a:bodyPr wrap="square" lIns="0" tIns="0" rIns="0" bIns="0" rtlCol="0" anchor="ctr"/>
          <a:lstStyle/>
          <a:p>
            <a:pPr indent="0" marL="0">
              <a:buNone/>
            </a:pPr>
            <a:r>
              <a:rPr lang="en-US" sz="1300" b="1" dirty="0">
                <a:solidFill>
                  <a:srgbClr val="0E1F3D"/>
                </a:solidFill>
                <a:latin typeface="Calibri" pitchFamily="34" charset="0"/>
                <a:ea typeface="Calibri" pitchFamily="34" charset="-122"/>
                <a:cs typeface="Calibri" pitchFamily="34" charset="-120"/>
              </a:rPr>
              <a:t>Justice &amp; démocratie</a:t>
            </a:r>
            <a:endParaRPr lang="en-US" sz="1300" dirty="0"/>
          </a:p>
        </p:txBody>
      </p:sp>
      <p:sp>
        <p:nvSpPr>
          <p:cNvPr id="49" name="Text 47"/>
          <p:cNvSpPr/>
          <p:nvPr/>
        </p:nvSpPr>
        <p:spPr>
          <a:xfrm>
            <a:off x="9111996" y="4983480"/>
            <a:ext cx="2308860" cy="914400"/>
          </a:xfrm>
          <a:prstGeom prst="rect">
            <a:avLst/>
          </a:prstGeom>
          <a:noFill/>
          <a:ln/>
        </p:spPr>
        <p:txBody>
          <a:bodyPr wrap="square" lIns="0" tIns="0" rIns="0" bIns="0" rtlCol="0" anchor="t"/>
          <a:lstStyle/>
          <a:p>
            <a:pPr indent="0" marL="0">
              <a:buNone/>
            </a:pPr>
            <a:r>
              <a:rPr lang="en-US" sz="1050" dirty="0">
                <a:solidFill>
                  <a:srgbClr val="1A2332"/>
                </a:solidFill>
                <a:latin typeface="Calibri" pitchFamily="34" charset="0"/>
                <a:ea typeface="Calibri" pitchFamily="34" charset="-122"/>
                <a:cs typeface="Calibri" pitchFamily="34" charset="-120"/>
              </a:rPr>
              <a:t>Aide à la décision judiciaire, influence sur élections / référendums.</a:t>
            </a:r>
            <a:endParaRPr lang="en-US" sz="10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2. AI ACT &amp; CADRE RÉGLEMENTAIRE</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8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Art. 5 — pratiques interdites</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Au-delà de ces lignes, ce n'est pas du haut risque — c'est non-déployable en UE.</a:t>
            </a:r>
            <a:endParaRPr lang="en-US" sz="1600" dirty="0"/>
          </a:p>
        </p:txBody>
      </p:sp>
      <p:sp>
        <p:nvSpPr>
          <p:cNvPr id="10" name="Shape 8"/>
          <p:cNvSpPr/>
          <p:nvPr/>
        </p:nvSpPr>
        <p:spPr>
          <a:xfrm>
            <a:off x="640080" y="2194560"/>
            <a:ext cx="274320" cy="274320"/>
          </a:xfrm>
          <a:prstGeom prst="ellipse">
            <a:avLst/>
          </a:prstGeom>
          <a:solidFill>
            <a:srgbClr val="C0392B"/>
          </a:solidFill>
          <a:ln w="12700">
            <a:solidFill>
              <a:srgbClr val="C0392B"/>
            </a:solidFill>
            <a:prstDash val="solid"/>
          </a:ln>
        </p:spPr>
      </p:sp>
      <p:sp>
        <p:nvSpPr>
          <p:cNvPr id="11" name="Text 9"/>
          <p:cNvSpPr/>
          <p:nvPr/>
        </p:nvSpPr>
        <p:spPr>
          <a:xfrm>
            <a:off x="640080" y="2194560"/>
            <a:ext cx="274320" cy="27432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a:t>
            </a:r>
            <a:endParaRPr lang="en-US" sz="1400" dirty="0"/>
          </a:p>
        </p:txBody>
      </p:sp>
      <p:sp>
        <p:nvSpPr>
          <p:cNvPr id="12" name="Text 10"/>
          <p:cNvSpPr/>
          <p:nvPr/>
        </p:nvSpPr>
        <p:spPr>
          <a:xfrm>
            <a:off x="1097280" y="2148840"/>
            <a:ext cx="10515600" cy="457200"/>
          </a:xfrm>
          <a:prstGeom prst="rect">
            <a:avLst/>
          </a:prstGeom>
          <a:noFill/>
          <a:ln/>
        </p:spPr>
        <p:txBody>
          <a:bodyPr wrap="square" lIns="0" tIns="0" rIns="0" bIns="0" rtlCol="0" anchor="ctr"/>
          <a:lstStyle/>
          <a:p>
            <a:pPr indent="0" marL="0">
              <a:buNone/>
            </a:pPr>
            <a:r>
              <a:rPr lang="en-US" sz="1300" dirty="0">
                <a:solidFill>
                  <a:srgbClr val="1A2332"/>
                </a:solidFill>
                <a:latin typeface="Calibri" pitchFamily="34" charset="0"/>
                <a:ea typeface="Calibri" pitchFamily="34" charset="-122"/>
                <a:cs typeface="Calibri" pitchFamily="34" charset="-120"/>
              </a:rPr>
              <a:t>Manipulation cognitive subliminale ou exploitation de vulnérabilités (âge, handicap, situation socio-éco) causant un préjudice significatif.</a:t>
            </a:r>
            <a:endParaRPr lang="en-US" sz="1300" dirty="0"/>
          </a:p>
        </p:txBody>
      </p:sp>
      <p:sp>
        <p:nvSpPr>
          <p:cNvPr id="13" name="Shape 11"/>
          <p:cNvSpPr/>
          <p:nvPr/>
        </p:nvSpPr>
        <p:spPr>
          <a:xfrm>
            <a:off x="640080" y="2743200"/>
            <a:ext cx="274320" cy="274320"/>
          </a:xfrm>
          <a:prstGeom prst="ellipse">
            <a:avLst/>
          </a:prstGeom>
          <a:solidFill>
            <a:srgbClr val="C0392B"/>
          </a:solidFill>
          <a:ln w="12700">
            <a:solidFill>
              <a:srgbClr val="C0392B"/>
            </a:solidFill>
            <a:prstDash val="solid"/>
          </a:ln>
        </p:spPr>
      </p:sp>
      <p:sp>
        <p:nvSpPr>
          <p:cNvPr id="14" name="Text 12"/>
          <p:cNvSpPr/>
          <p:nvPr/>
        </p:nvSpPr>
        <p:spPr>
          <a:xfrm>
            <a:off x="640080" y="2743200"/>
            <a:ext cx="274320" cy="27432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a:t>
            </a:r>
            <a:endParaRPr lang="en-US" sz="1400" dirty="0"/>
          </a:p>
        </p:txBody>
      </p:sp>
      <p:sp>
        <p:nvSpPr>
          <p:cNvPr id="15" name="Text 13"/>
          <p:cNvSpPr/>
          <p:nvPr/>
        </p:nvSpPr>
        <p:spPr>
          <a:xfrm>
            <a:off x="1097280" y="2697480"/>
            <a:ext cx="10515600" cy="457200"/>
          </a:xfrm>
          <a:prstGeom prst="rect">
            <a:avLst/>
          </a:prstGeom>
          <a:noFill/>
          <a:ln/>
        </p:spPr>
        <p:txBody>
          <a:bodyPr wrap="square" lIns="0" tIns="0" rIns="0" bIns="0" rtlCol="0" anchor="ctr"/>
          <a:lstStyle/>
          <a:p>
            <a:pPr indent="0" marL="0">
              <a:buNone/>
            </a:pPr>
            <a:r>
              <a:rPr lang="en-US" sz="1300" dirty="0">
                <a:solidFill>
                  <a:srgbClr val="1A2332"/>
                </a:solidFill>
                <a:latin typeface="Calibri" pitchFamily="34" charset="0"/>
                <a:ea typeface="Calibri" pitchFamily="34" charset="-122"/>
                <a:cs typeface="Calibri" pitchFamily="34" charset="-120"/>
              </a:rPr>
              <a:t>Scoring social par autorités publiques (style 'crédit social') ayant un impact sur les personnes hors contexte.</a:t>
            </a:r>
            <a:endParaRPr lang="en-US" sz="1300" dirty="0"/>
          </a:p>
        </p:txBody>
      </p:sp>
      <p:sp>
        <p:nvSpPr>
          <p:cNvPr id="16" name="Shape 14"/>
          <p:cNvSpPr/>
          <p:nvPr/>
        </p:nvSpPr>
        <p:spPr>
          <a:xfrm>
            <a:off x="640080" y="3291840"/>
            <a:ext cx="274320" cy="274320"/>
          </a:xfrm>
          <a:prstGeom prst="ellipse">
            <a:avLst/>
          </a:prstGeom>
          <a:solidFill>
            <a:srgbClr val="C0392B"/>
          </a:solidFill>
          <a:ln w="12700">
            <a:solidFill>
              <a:srgbClr val="C0392B"/>
            </a:solidFill>
            <a:prstDash val="solid"/>
          </a:ln>
        </p:spPr>
      </p:sp>
      <p:sp>
        <p:nvSpPr>
          <p:cNvPr id="17" name="Text 15"/>
          <p:cNvSpPr/>
          <p:nvPr/>
        </p:nvSpPr>
        <p:spPr>
          <a:xfrm>
            <a:off x="640080" y="3291840"/>
            <a:ext cx="274320" cy="27432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a:t>
            </a:r>
            <a:endParaRPr lang="en-US" sz="1400" dirty="0"/>
          </a:p>
        </p:txBody>
      </p:sp>
      <p:sp>
        <p:nvSpPr>
          <p:cNvPr id="18" name="Text 16"/>
          <p:cNvSpPr/>
          <p:nvPr/>
        </p:nvSpPr>
        <p:spPr>
          <a:xfrm>
            <a:off x="1097280" y="3246120"/>
            <a:ext cx="10515600" cy="457200"/>
          </a:xfrm>
          <a:prstGeom prst="rect">
            <a:avLst/>
          </a:prstGeom>
          <a:noFill/>
          <a:ln/>
        </p:spPr>
        <p:txBody>
          <a:bodyPr wrap="square" lIns="0" tIns="0" rIns="0" bIns="0" rtlCol="0" anchor="ctr"/>
          <a:lstStyle/>
          <a:p>
            <a:pPr indent="0" marL="0">
              <a:buNone/>
            </a:pPr>
            <a:r>
              <a:rPr lang="en-US" sz="1300" dirty="0">
                <a:solidFill>
                  <a:srgbClr val="1A2332"/>
                </a:solidFill>
                <a:latin typeface="Calibri" pitchFamily="34" charset="0"/>
                <a:ea typeface="Calibri" pitchFamily="34" charset="-122"/>
                <a:cs typeface="Calibri" pitchFamily="34" charset="-120"/>
              </a:rPr>
              <a:t>Identification biométrique à distance en temps réel dans des espaces publics par les forces de l'ordre (sauf exceptions strictes).</a:t>
            </a:r>
            <a:endParaRPr lang="en-US" sz="1300" dirty="0"/>
          </a:p>
        </p:txBody>
      </p:sp>
      <p:sp>
        <p:nvSpPr>
          <p:cNvPr id="19" name="Shape 17"/>
          <p:cNvSpPr/>
          <p:nvPr/>
        </p:nvSpPr>
        <p:spPr>
          <a:xfrm>
            <a:off x="640080" y="3840480"/>
            <a:ext cx="274320" cy="274320"/>
          </a:xfrm>
          <a:prstGeom prst="ellipse">
            <a:avLst/>
          </a:prstGeom>
          <a:solidFill>
            <a:srgbClr val="C0392B"/>
          </a:solidFill>
          <a:ln w="12700">
            <a:solidFill>
              <a:srgbClr val="C0392B"/>
            </a:solidFill>
            <a:prstDash val="solid"/>
          </a:ln>
        </p:spPr>
      </p:sp>
      <p:sp>
        <p:nvSpPr>
          <p:cNvPr id="20" name="Text 18"/>
          <p:cNvSpPr/>
          <p:nvPr/>
        </p:nvSpPr>
        <p:spPr>
          <a:xfrm>
            <a:off x="640080" y="3840480"/>
            <a:ext cx="274320" cy="27432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a:t>
            </a:r>
            <a:endParaRPr lang="en-US" sz="1400" dirty="0"/>
          </a:p>
        </p:txBody>
      </p:sp>
      <p:sp>
        <p:nvSpPr>
          <p:cNvPr id="21" name="Text 19"/>
          <p:cNvSpPr/>
          <p:nvPr/>
        </p:nvSpPr>
        <p:spPr>
          <a:xfrm>
            <a:off x="1097280" y="3794760"/>
            <a:ext cx="10515600" cy="457200"/>
          </a:xfrm>
          <a:prstGeom prst="rect">
            <a:avLst/>
          </a:prstGeom>
          <a:noFill/>
          <a:ln/>
        </p:spPr>
        <p:txBody>
          <a:bodyPr wrap="square" lIns="0" tIns="0" rIns="0" bIns="0" rtlCol="0" anchor="ctr"/>
          <a:lstStyle/>
          <a:p>
            <a:pPr indent="0" marL="0">
              <a:buNone/>
            </a:pPr>
            <a:r>
              <a:rPr lang="en-US" sz="1300" dirty="0">
                <a:solidFill>
                  <a:srgbClr val="1A2332"/>
                </a:solidFill>
                <a:latin typeface="Calibri" pitchFamily="34" charset="0"/>
                <a:ea typeface="Calibri" pitchFamily="34" charset="-122"/>
                <a:cs typeface="Calibri" pitchFamily="34" charset="-120"/>
              </a:rPr>
              <a:t>Évaluation prédictive du risque de commission d'infractions basée uniquement sur le profilage / traits de personnalité.</a:t>
            </a:r>
            <a:endParaRPr lang="en-US" sz="1300" dirty="0"/>
          </a:p>
        </p:txBody>
      </p:sp>
      <p:sp>
        <p:nvSpPr>
          <p:cNvPr id="22" name="Shape 20"/>
          <p:cNvSpPr/>
          <p:nvPr/>
        </p:nvSpPr>
        <p:spPr>
          <a:xfrm>
            <a:off x="640080" y="4389120"/>
            <a:ext cx="274320" cy="274320"/>
          </a:xfrm>
          <a:prstGeom prst="ellipse">
            <a:avLst/>
          </a:prstGeom>
          <a:solidFill>
            <a:srgbClr val="C0392B"/>
          </a:solidFill>
          <a:ln w="12700">
            <a:solidFill>
              <a:srgbClr val="C0392B"/>
            </a:solidFill>
            <a:prstDash val="solid"/>
          </a:ln>
        </p:spPr>
      </p:sp>
      <p:sp>
        <p:nvSpPr>
          <p:cNvPr id="23" name="Text 21"/>
          <p:cNvSpPr/>
          <p:nvPr/>
        </p:nvSpPr>
        <p:spPr>
          <a:xfrm>
            <a:off x="640080" y="4389120"/>
            <a:ext cx="274320" cy="27432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a:t>
            </a:r>
            <a:endParaRPr lang="en-US" sz="1400" dirty="0"/>
          </a:p>
        </p:txBody>
      </p:sp>
      <p:sp>
        <p:nvSpPr>
          <p:cNvPr id="24" name="Text 22"/>
          <p:cNvSpPr/>
          <p:nvPr/>
        </p:nvSpPr>
        <p:spPr>
          <a:xfrm>
            <a:off x="1097280" y="4343400"/>
            <a:ext cx="10515600" cy="457200"/>
          </a:xfrm>
          <a:prstGeom prst="rect">
            <a:avLst/>
          </a:prstGeom>
          <a:noFill/>
          <a:ln/>
        </p:spPr>
        <p:txBody>
          <a:bodyPr wrap="square" lIns="0" tIns="0" rIns="0" bIns="0" rtlCol="0" anchor="ctr"/>
          <a:lstStyle/>
          <a:p>
            <a:pPr indent="0" marL="0">
              <a:buNone/>
            </a:pPr>
            <a:r>
              <a:rPr lang="en-US" sz="1300" dirty="0">
                <a:solidFill>
                  <a:srgbClr val="1A2332"/>
                </a:solidFill>
                <a:latin typeface="Calibri" pitchFamily="34" charset="0"/>
                <a:ea typeface="Calibri" pitchFamily="34" charset="-122"/>
                <a:cs typeface="Calibri" pitchFamily="34" charset="-120"/>
              </a:rPr>
              <a:t>Bases de données de reconnaissance faciale alimentées par scraping non ciblé d'images d'internet ou CCTV.</a:t>
            </a:r>
            <a:endParaRPr lang="en-US" sz="1300" dirty="0"/>
          </a:p>
        </p:txBody>
      </p:sp>
      <p:sp>
        <p:nvSpPr>
          <p:cNvPr id="25" name="Shape 23"/>
          <p:cNvSpPr/>
          <p:nvPr/>
        </p:nvSpPr>
        <p:spPr>
          <a:xfrm>
            <a:off x="640080" y="4937760"/>
            <a:ext cx="274320" cy="274320"/>
          </a:xfrm>
          <a:prstGeom prst="ellipse">
            <a:avLst/>
          </a:prstGeom>
          <a:solidFill>
            <a:srgbClr val="C0392B"/>
          </a:solidFill>
          <a:ln w="12700">
            <a:solidFill>
              <a:srgbClr val="C0392B"/>
            </a:solidFill>
            <a:prstDash val="solid"/>
          </a:ln>
        </p:spPr>
      </p:sp>
      <p:sp>
        <p:nvSpPr>
          <p:cNvPr id="26" name="Text 24"/>
          <p:cNvSpPr/>
          <p:nvPr/>
        </p:nvSpPr>
        <p:spPr>
          <a:xfrm>
            <a:off x="640080" y="4937760"/>
            <a:ext cx="274320" cy="27432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a:t>
            </a:r>
            <a:endParaRPr lang="en-US" sz="1400" dirty="0"/>
          </a:p>
        </p:txBody>
      </p:sp>
      <p:sp>
        <p:nvSpPr>
          <p:cNvPr id="27" name="Text 25"/>
          <p:cNvSpPr/>
          <p:nvPr/>
        </p:nvSpPr>
        <p:spPr>
          <a:xfrm>
            <a:off x="1097280" y="4892040"/>
            <a:ext cx="10515600" cy="457200"/>
          </a:xfrm>
          <a:prstGeom prst="rect">
            <a:avLst/>
          </a:prstGeom>
          <a:noFill/>
          <a:ln/>
        </p:spPr>
        <p:txBody>
          <a:bodyPr wrap="square" lIns="0" tIns="0" rIns="0" bIns="0" rtlCol="0" anchor="ctr"/>
          <a:lstStyle/>
          <a:p>
            <a:pPr indent="0" marL="0">
              <a:buNone/>
            </a:pPr>
            <a:r>
              <a:rPr lang="en-US" sz="1300" dirty="0">
                <a:solidFill>
                  <a:srgbClr val="1A2332"/>
                </a:solidFill>
                <a:latin typeface="Calibri" pitchFamily="34" charset="0"/>
                <a:ea typeface="Calibri" pitchFamily="34" charset="-122"/>
                <a:cs typeface="Calibri" pitchFamily="34" charset="-120"/>
              </a:rPr>
              <a:t>Reconnaissance d'émotions sur le lieu de travail ou dans les établissements d'enseignement (sauf raisons médicales / sécurité).</a:t>
            </a:r>
            <a:endParaRPr lang="en-US" sz="1300" dirty="0"/>
          </a:p>
        </p:txBody>
      </p:sp>
      <p:sp>
        <p:nvSpPr>
          <p:cNvPr id="28" name="Shape 26"/>
          <p:cNvSpPr/>
          <p:nvPr/>
        </p:nvSpPr>
        <p:spPr>
          <a:xfrm>
            <a:off x="640080" y="5486400"/>
            <a:ext cx="274320" cy="274320"/>
          </a:xfrm>
          <a:prstGeom prst="ellipse">
            <a:avLst/>
          </a:prstGeom>
          <a:solidFill>
            <a:srgbClr val="C0392B"/>
          </a:solidFill>
          <a:ln w="12700">
            <a:solidFill>
              <a:srgbClr val="C0392B"/>
            </a:solidFill>
            <a:prstDash val="solid"/>
          </a:ln>
        </p:spPr>
      </p:sp>
      <p:sp>
        <p:nvSpPr>
          <p:cNvPr id="29" name="Text 27"/>
          <p:cNvSpPr/>
          <p:nvPr/>
        </p:nvSpPr>
        <p:spPr>
          <a:xfrm>
            <a:off x="640080" y="5486400"/>
            <a:ext cx="274320" cy="274320"/>
          </a:xfrm>
          <a:prstGeom prst="rect">
            <a:avLst/>
          </a:prstGeom>
          <a:noFill/>
          <a:ln/>
        </p:spPr>
        <p:txBody>
          <a:bodyPr wrap="square" lIns="0" tIns="0" rIns="0" bIns="0"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a:t>
            </a:r>
            <a:endParaRPr lang="en-US" sz="1400" dirty="0"/>
          </a:p>
        </p:txBody>
      </p:sp>
      <p:sp>
        <p:nvSpPr>
          <p:cNvPr id="30" name="Text 28"/>
          <p:cNvSpPr/>
          <p:nvPr/>
        </p:nvSpPr>
        <p:spPr>
          <a:xfrm>
            <a:off x="1097280" y="5440680"/>
            <a:ext cx="10515600" cy="457200"/>
          </a:xfrm>
          <a:prstGeom prst="rect">
            <a:avLst/>
          </a:prstGeom>
          <a:noFill/>
          <a:ln/>
        </p:spPr>
        <p:txBody>
          <a:bodyPr wrap="square" lIns="0" tIns="0" rIns="0" bIns="0" rtlCol="0" anchor="ctr"/>
          <a:lstStyle/>
          <a:p>
            <a:pPr indent="0" marL="0">
              <a:buNone/>
            </a:pPr>
            <a:r>
              <a:rPr lang="en-US" sz="1300" dirty="0">
                <a:solidFill>
                  <a:srgbClr val="1A2332"/>
                </a:solidFill>
                <a:latin typeface="Calibri" pitchFamily="34" charset="0"/>
                <a:ea typeface="Calibri" pitchFamily="34" charset="-122"/>
                <a:cs typeface="Calibri" pitchFamily="34" charset="-120"/>
              </a:rPr>
              <a:t>Catégorisation biométrique inférant des données sensibles (race, opinions politiques, orientation sexuelle, etc.).</a:t>
            </a:r>
            <a:endParaRPr lang="en-US" sz="13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AFBFC"/>
        </a:solidFill>
      </p:bgPr>
    </p:bg>
    <p:spTree>
      <p:nvGrpSpPr>
        <p:cNvPr id="1" name=""/>
        <p:cNvGrpSpPr/>
        <p:nvPr/>
      </p:nvGrpSpPr>
      <p:grpSpPr>
        <a:xfrm>
          <a:off x="0" y="0"/>
          <a:ext cx="0" cy="0"/>
          <a:chOff x="0" y="0"/>
          <a:chExt cx="0" cy="0"/>
        </a:xfrm>
      </p:grpSpPr>
      <p:sp>
        <p:nvSpPr>
          <p:cNvPr id="2" name="Shape 0"/>
          <p:cNvSpPr/>
          <p:nvPr/>
        </p:nvSpPr>
        <p:spPr>
          <a:xfrm>
            <a:off x="0" y="0"/>
            <a:ext cx="12161520" cy="320040"/>
          </a:xfrm>
          <a:prstGeom prst="rect">
            <a:avLst/>
          </a:prstGeom>
          <a:solidFill>
            <a:srgbClr val="0E1F3D"/>
          </a:solidFill>
          <a:ln w="12700">
            <a:solidFill>
              <a:srgbClr val="0E1F3D"/>
            </a:solidFill>
            <a:prstDash val="solid"/>
          </a:ln>
        </p:spPr>
      </p:sp>
      <p:sp>
        <p:nvSpPr>
          <p:cNvPr id="3" name="Text 1"/>
          <p:cNvSpPr/>
          <p:nvPr/>
        </p:nvSpPr>
        <p:spPr>
          <a:xfrm>
            <a:off x="365760" y="36576"/>
            <a:ext cx="1371600" cy="256032"/>
          </a:xfrm>
          <a:prstGeom prst="rect">
            <a:avLst/>
          </a:prstGeom>
          <a:noFill/>
          <a:ln/>
        </p:spPr>
        <p:txBody>
          <a:bodyPr wrap="square" lIns="0" tIns="0" rIns="0" bIns="0" rtlCol="0" anchor="ctr"/>
          <a:lstStyle/>
          <a:p>
            <a:pPr algn="l" indent="0" marL="0">
              <a:buNone/>
            </a:pPr>
            <a:r>
              <a:rPr lang="en-US" sz="1200" b="1" dirty="0">
                <a:solidFill>
                  <a:srgbClr val="00B8D4"/>
                </a:solidFill>
                <a:latin typeface="Calibri" pitchFamily="34" charset="0"/>
                <a:ea typeface="Calibri" pitchFamily="34" charset="-122"/>
                <a:cs typeface="Calibri" pitchFamily="34" charset="-120"/>
              </a:rPr>
              <a:t>ACF®</a:t>
            </a:r>
            <a:endParaRPr lang="en-US" sz="1200" dirty="0"/>
          </a:p>
        </p:txBody>
      </p:sp>
      <p:sp>
        <p:nvSpPr>
          <p:cNvPr id="4" name="Text 2"/>
          <p:cNvSpPr/>
          <p:nvPr/>
        </p:nvSpPr>
        <p:spPr>
          <a:xfrm>
            <a:off x="1828800" y="36576"/>
            <a:ext cx="8503920" cy="256032"/>
          </a:xfrm>
          <a:prstGeom prst="rect">
            <a:avLst/>
          </a:prstGeom>
          <a:noFill/>
          <a:ln/>
        </p:spPr>
        <p:txBody>
          <a:bodyPr wrap="square" lIns="0" tIns="0" rIns="0" bIns="0" rtlCol="0" anchor="ctr"/>
          <a:lstStyle/>
          <a:p>
            <a:pPr algn="ctr" indent="0" marL="0">
              <a:buNone/>
            </a:pPr>
            <a:r>
              <a:rPr lang="en-US" sz="1100" spc="400" kern="0" dirty="0">
                <a:solidFill>
                  <a:srgbClr val="B5C2D1"/>
                </a:solidFill>
                <a:latin typeface="Calibri" pitchFamily="34" charset="0"/>
                <a:ea typeface="Calibri" pitchFamily="34" charset="-122"/>
                <a:cs typeface="Calibri" pitchFamily="34" charset="-120"/>
              </a:rPr>
              <a:t>2. AI ACT &amp; CADRE RÉGLEMENTAIRE</a:t>
            </a:r>
            <a:endParaRPr lang="en-US" sz="1100" dirty="0"/>
          </a:p>
        </p:txBody>
      </p:sp>
      <p:sp>
        <p:nvSpPr>
          <p:cNvPr id="5" name="Text 3"/>
          <p:cNvSpPr/>
          <p:nvPr/>
        </p:nvSpPr>
        <p:spPr>
          <a:xfrm>
            <a:off x="10881360" y="36576"/>
            <a:ext cx="914400" cy="256032"/>
          </a:xfrm>
          <a:prstGeom prst="rect">
            <a:avLst/>
          </a:prstGeom>
          <a:noFill/>
          <a:ln/>
        </p:spPr>
        <p:txBody>
          <a:bodyPr wrap="square" lIns="0" tIns="0" rIns="0" bIns="0" rtlCol="0" anchor="ctr"/>
          <a:lstStyle/>
          <a:p>
            <a:pPr algn="r" indent="0" marL="0">
              <a:buNone/>
            </a:pPr>
            <a:r>
              <a:rPr lang="en-US" sz="1000" dirty="0">
                <a:solidFill>
                  <a:srgbClr val="B5C2D1"/>
                </a:solidFill>
                <a:latin typeface="Calibri" pitchFamily="34" charset="0"/>
                <a:ea typeface="Calibri" pitchFamily="34" charset="-122"/>
                <a:cs typeface="Calibri" pitchFamily="34" charset="-120"/>
              </a:rPr>
              <a:t>9 / 28</a:t>
            </a:r>
            <a:endParaRPr lang="en-US" sz="1000" dirty="0"/>
          </a:p>
        </p:txBody>
      </p:sp>
      <p:sp>
        <p:nvSpPr>
          <p:cNvPr id="6" name="Shape 4"/>
          <p:cNvSpPr/>
          <p:nvPr/>
        </p:nvSpPr>
        <p:spPr>
          <a:xfrm>
            <a:off x="0" y="6583680"/>
            <a:ext cx="12161520" cy="274320"/>
          </a:xfrm>
          <a:prstGeom prst="rect">
            <a:avLst/>
          </a:prstGeom>
          <a:solidFill>
            <a:srgbClr val="0E1F3D"/>
          </a:solidFill>
          <a:ln w="12700">
            <a:solidFill>
              <a:srgbClr val="0E1F3D"/>
            </a:solidFill>
            <a:prstDash val="solid"/>
          </a:ln>
        </p:spPr>
      </p:sp>
      <p:sp>
        <p:nvSpPr>
          <p:cNvPr id="7" name="Text 5"/>
          <p:cNvSpPr/>
          <p:nvPr/>
        </p:nvSpPr>
        <p:spPr>
          <a:xfrm>
            <a:off x="0" y="6601968"/>
            <a:ext cx="12161520" cy="237744"/>
          </a:xfrm>
          <a:prstGeom prst="rect">
            <a:avLst/>
          </a:prstGeom>
          <a:noFill/>
          <a:ln/>
        </p:spPr>
        <p:txBody>
          <a:bodyPr wrap="square" lIns="0" tIns="0" rIns="0" bIns="0" rtlCol="0" anchor="ctr"/>
          <a:lstStyle/>
          <a:p>
            <a:pPr algn="ctr" indent="0" marL="0">
              <a:buNone/>
            </a:pPr>
            <a:r>
              <a:rPr lang="en-US" sz="900" i="1" dirty="0">
                <a:solidFill>
                  <a:srgbClr val="8FA3B8"/>
                </a:solidFill>
                <a:latin typeface="Calibri" pitchFamily="34" charset="0"/>
                <a:ea typeface="Calibri" pitchFamily="34" charset="-122"/>
                <a:cs typeface="Calibri" pitchFamily="34" charset="-120"/>
              </a:rPr>
              <a:t>acfstandard.com — Agentic Commerce Framework — V. Dorange</a:t>
            </a:r>
            <a:endParaRPr lang="en-US" sz="900" dirty="0"/>
          </a:p>
        </p:txBody>
      </p:sp>
      <p:sp>
        <p:nvSpPr>
          <p:cNvPr id="8" name="Text 6"/>
          <p:cNvSpPr/>
          <p:nvPr/>
        </p:nvSpPr>
        <p:spPr>
          <a:xfrm>
            <a:off x="548640" y="640080"/>
            <a:ext cx="10972800" cy="640080"/>
          </a:xfrm>
          <a:prstGeom prst="rect">
            <a:avLst/>
          </a:prstGeom>
          <a:noFill/>
          <a:ln/>
        </p:spPr>
        <p:txBody>
          <a:bodyPr wrap="square" lIns="0" tIns="0" rIns="0" bIns="0" rtlCol="0" anchor="ctr"/>
          <a:lstStyle/>
          <a:p>
            <a:pPr indent="0" marL="0">
              <a:buNone/>
            </a:pPr>
            <a:r>
              <a:rPr lang="en-US" sz="3600" b="1" dirty="0">
                <a:solidFill>
                  <a:srgbClr val="0E1F3D"/>
                </a:solidFill>
                <a:latin typeface="Calibri" pitchFamily="34" charset="0"/>
                <a:ea typeface="Calibri" pitchFamily="34" charset="-122"/>
                <a:cs typeface="Calibri" pitchFamily="34" charset="-120"/>
              </a:rPr>
              <a:t>Art. 50 — transparence obligatoire</a:t>
            </a:r>
            <a:endParaRPr lang="en-US" sz="3600" dirty="0"/>
          </a:p>
        </p:txBody>
      </p:sp>
      <p:sp>
        <p:nvSpPr>
          <p:cNvPr id="9" name="Text 7"/>
          <p:cNvSpPr/>
          <p:nvPr/>
        </p:nvSpPr>
        <p:spPr>
          <a:xfrm>
            <a:off x="548640" y="1325880"/>
            <a:ext cx="10972800" cy="457200"/>
          </a:xfrm>
          <a:prstGeom prst="rect">
            <a:avLst/>
          </a:prstGeom>
          <a:noFill/>
          <a:ln/>
        </p:spPr>
        <p:txBody>
          <a:bodyPr wrap="square" lIns="0" tIns="0" rIns="0" bIns="0" rtlCol="0" anchor="ctr"/>
          <a:lstStyle/>
          <a:p>
            <a:pPr indent="0" marL="0">
              <a:buNone/>
            </a:pPr>
            <a:r>
              <a:rPr lang="en-US" sz="1600" i="1" dirty="0">
                <a:solidFill>
                  <a:srgbClr val="5A6573"/>
                </a:solidFill>
                <a:latin typeface="Calibri" pitchFamily="34" charset="0"/>
                <a:ea typeface="Calibri" pitchFamily="34" charset="-122"/>
                <a:cs typeface="Calibri" pitchFamily="34" charset="-120"/>
              </a:rPr>
              <a:t>Pas d'interaction IA cachée à l'utilisateur. Pas de contenu synthétique non labellisé.</a:t>
            </a:r>
            <a:endParaRPr lang="en-US" sz="1600" dirty="0"/>
          </a:p>
        </p:txBody>
      </p:sp>
      <p:sp>
        <p:nvSpPr>
          <p:cNvPr id="10" name="Shape 8"/>
          <p:cNvSpPr/>
          <p:nvPr/>
        </p:nvSpPr>
        <p:spPr>
          <a:xfrm>
            <a:off x="548640" y="2194560"/>
            <a:ext cx="11064240" cy="9601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1" name="Shape 9"/>
          <p:cNvSpPr/>
          <p:nvPr/>
        </p:nvSpPr>
        <p:spPr>
          <a:xfrm>
            <a:off x="548640" y="2194560"/>
            <a:ext cx="109728" cy="960120"/>
          </a:xfrm>
          <a:prstGeom prst="rect">
            <a:avLst/>
          </a:prstGeom>
          <a:solidFill>
            <a:srgbClr val="D4AF37"/>
          </a:solidFill>
          <a:ln w="12700">
            <a:solidFill>
              <a:srgbClr val="D4AF37"/>
            </a:solidFill>
            <a:prstDash val="solid"/>
          </a:ln>
        </p:spPr>
      </p:sp>
      <p:sp>
        <p:nvSpPr>
          <p:cNvPr id="12" name="Text 10"/>
          <p:cNvSpPr/>
          <p:nvPr/>
        </p:nvSpPr>
        <p:spPr>
          <a:xfrm>
            <a:off x="868680" y="2286000"/>
            <a:ext cx="1463040" cy="365760"/>
          </a:xfrm>
          <a:prstGeom prst="rect">
            <a:avLst/>
          </a:prstGeom>
          <a:noFill/>
          <a:ln/>
        </p:spPr>
        <p:txBody>
          <a:bodyPr wrap="square" lIns="0" tIns="0" rIns="0" bIns="0" rtlCol="0" anchor="ctr"/>
          <a:lstStyle/>
          <a:p>
            <a:pPr indent="0" marL="0">
              <a:buNone/>
            </a:pPr>
            <a:r>
              <a:rPr lang="en-US" sz="1300" b="1" dirty="0">
                <a:solidFill>
                  <a:srgbClr val="D4AF37"/>
                </a:solidFill>
                <a:latin typeface="Calibri" pitchFamily="34" charset="0"/>
                <a:ea typeface="Calibri" pitchFamily="34" charset="-122"/>
                <a:cs typeface="Calibri" pitchFamily="34" charset="-120"/>
              </a:rPr>
              <a:t>Art. 50.1</a:t>
            </a:r>
            <a:endParaRPr lang="en-US" sz="1300" dirty="0"/>
          </a:p>
        </p:txBody>
      </p:sp>
      <p:sp>
        <p:nvSpPr>
          <p:cNvPr id="13" name="Text 11"/>
          <p:cNvSpPr/>
          <p:nvPr/>
        </p:nvSpPr>
        <p:spPr>
          <a:xfrm>
            <a:off x="868680" y="2606040"/>
            <a:ext cx="4572000" cy="457200"/>
          </a:xfrm>
          <a:prstGeom prst="rect">
            <a:avLst/>
          </a:prstGeom>
          <a:noFill/>
          <a:ln/>
        </p:spPr>
        <p:txBody>
          <a:bodyPr wrap="square" lIns="0" tIns="0" rIns="0" bIns="0" rtlCol="0" anchor="ctr"/>
          <a:lstStyle/>
          <a:p>
            <a:pPr indent="0" marL="0">
              <a:buNone/>
            </a:pPr>
            <a:r>
              <a:rPr lang="en-US" sz="1400" b="1" dirty="0">
                <a:solidFill>
                  <a:srgbClr val="0E1F3D"/>
                </a:solidFill>
                <a:latin typeface="Calibri" pitchFamily="34" charset="0"/>
                <a:ea typeface="Calibri" pitchFamily="34" charset="-122"/>
                <a:cs typeface="Calibri" pitchFamily="34" charset="-120"/>
              </a:rPr>
              <a:t>Interaction directe avec une IA</a:t>
            </a:r>
            <a:endParaRPr lang="en-US" sz="1400" dirty="0"/>
          </a:p>
        </p:txBody>
      </p:sp>
      <p:sp>
        <p:nvSpPr>
          <p:cNvPr id="14" name="Text 12"/>
          <p:cNvSpPr/>
          <p:nvPr/>
        </p:nvSpPr>
        <p:spPr>
          <a:xfrm>
            <a:off x="5669280" y="2331720"/>
            <a:ext cx="5760720" cy="685800"/>
          </a:xfrm>
          <a:prstGeom prst="rect">
            <a:avLst/>
          </a:prstGeom>
          <a:noFill/>
          <a:ln/>
        </p:spPr>
        <p:txBody>
          <a:bodyPr wrap="square" lIns="0" tIns="0" rIns="0" bIns="0" rtlCol="0" anchor="ctr"/>
          <a:lstStyle/>
          <a:p>
            <a:pPr indent="0" marL="0">
              <a:buNone/>
            </a:pPr>
            <a:r>
              <a:rPr lang="en-US" sz="1200" dirty="0">
                <a:solidFill>
                  <a:srgbClr val="1A2332"/>
                </a:solidFill>
                <a:latin typeface="Calibri" pitchFamily="34" charset="0"/>
                <a:ea typeface="Calibri" pitchFamily="34" charset="-122"/>
                <a:cs typeface="Calibri" pitchFamily="34" charset="-120"/>
              </a:rPr>
              <a:t>L'utilisateur doit être informé qu'il interagit avec un système d'IA (chatbot, agent vocal, etc.).</a:t>
            </a:r>
            <a:endParaRPr lang="en-US" sz="1200" dirty="0"/>
          </a:p>
        </p:txBody>
      </p:sp>
      <p:sp>
        <p:nvSpPr>
          <p:cNvPr id="15" name="Shape 13"/>
          <p:cNvSpPr/>
          <p:nvPr/>
        </p:nvSpPr>
        <p:spPr>
          <a:xfrm>
            <a:off x="548640" y="3291840"/>
            <a:ext cx="11064240" cy="9601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16" name="Shape 14"/>
          <p:cNvSpPr/>
          <p:nvPr/>
        </p:nvSpPr>
        <p:spPr>
          <a:xfrm>
            <a:off x="548640" y="3291840"/>
            <a:ext cx="109728" cy="960120"/>
          </a:xfrm>
          <a:prstGeom prst="rect">
            <a:avLst/>
          </a:prstGeom>
          <a:solidFill>
            <a:srgbClr val="D4AF37"/>
          </a:solidFill>
          <a:ln w="12700">
            <a:solidFill>
              <a:srgbClr val="D4AF37"/>
            </a:solidFill>
            <a:prstDash val="solid"/>
          </a:ln>
        </p:spPr>
      </p:sp>
      <p:sp>
        <p:nvSpPr>
          <p:cNvPr id="17" name="Text 15"/>
          <p:cNvSpPr/>
          <p:nvPr/>
        </p:nvSpPr>
        <p:spPr>
          <a:xfrm>
            <a:off x="868680" y="3383280"/>
            <a:ext cx="1463040" cy="365760"/>
          </a:xfrm>
          <a:prstGeom prst="rect">
            <a:avLst/>
          </a:prstGeom>
          <a:noFill/>
          <a:ln/>
        </p:spPr>
        <p:txBody>
          <a:bodyPr wrap="square" lIns="0" tIns="0" rIns="0" bIns="0" rtlCol="0" anchor="ctr"/>
          <a:lstStyle/>
          <a:p>
            <a:pPr indent="0" marL="0">
              <a:buNone/>
            </a:pPr>
            <a:r>
              <a:rPr lang="en-US" sz="1300" b="1" dirty="0">
                <a:solidFill>
                  <a:srgbClr val="D4AF37"/>
                </a:solidFill>
                <a:latin typeface="Calibri" pitchFamily="34" charset="0"/>
                <a:ea typeface="Calibri" pitchFamily="34" charset="-122"/>
                <a:cs typeface="Calibri" pitchFamily="34" charset="-120"/>
              </a:rPr>
              <a:t>Art. 50.2</a:t>
            </a:r>
            <a:endParaRPr lang="en-US" sz="1300" dirty="0"/>
          </a:p>
        </p:txBody>
      </p:sp>
      <p:sp>
        <p:nvSpPr>
          <p:cNvPr id="18" name="Text 16"/>
          <p:cNvSpPr/>
          <p:nvPr/>
        </p:nvSpPr>
        <p:spPr>
          <a:xfrm>
            <a:off x="868680" y="3703320"/>
            <a:ext cx="4572000" cy="457200"/>
          </a:xfrm>
          <a:prstGeom prst="rect">
            <a:avLst/>
          </a:prstGeom>
          <a:noFill/>
          <a:ln/>
        </p:spPr>
        <p:txBody>
          <a:bodyPr wrap="square" lIns="0" tIns="0" rIns="0" bIns="0" rtlCol="0" anchor="ctr"/>
          <a:lstStyle/>
          <a:p>
            <a:pPr indent="0" marL="0">
              <a:buNone/>
            </a:pPr>
            <a:r>
              <a:rPr lang="en-US" sz="1400" b="1" dirty="0">
                <a:solidFill>
                  <a:srgbClr val="0E1F3D"/>
                </a:solidFill>
                <a:latin typeface="Calibri" pitchFamily="34" charset="0"/>
                <a:ea typeface="Calibri" pitchFamily="34" charset="-122"/>
                <a:cs typeface="Calibri" pitchFamily="34" charset="-120"/>
              </a:rPr>
              <a:t>Génération de contenu synthétique</a:t>
            </a:r>
            <a:endParaRPr lang="en-US" sz="1400" dirty="0"/>
          </a:p>
        </p:txBody>
      </p:sp>
      <p:sp>
        <p:nvSpPr>
          <p:cNvPr id="19" name="Text 17"/>
          <p:cNvSpPr/>
          <p:nvPr/>
        </p:nvSpPr>
        <p:spPr>
          <a:xfrm>
            <a:off x="5669280" y="3429000"/>
            <a:ext cx="5760720" cy="685800"/>
          </a:xfrm>
          <a:prstGeom prst="rect">
            <a:avLst/>
          </a:prstGeom>
          <a:noFill/>
          <a:ln/>
        </p:spPr>
        <p:txBody>
          <a:bodyPr wrap="square" lIns="0" tIns="0" rIns="0" bIns="0" rtlCol="0" anchor="ctr"/>
          <a:lstStyle/>
          <a:p>
            <a:pPr indent="0" marL="0">
              <a:buNone/>
            </a:pPr>
            <a:r>
              <a:rPr lang="en-US" sz="1200" dirty="0">
                <a:solidFill>
                  <a:srgbClr val="1A2332"/>
                </a:solidFill>
                <a:latin typeface="Calibri" pitchFamily="34" charset="0"/>
                <a:ea typeface="Calibri" pitchFamily="34" charset="-122"/>
                <a:cs typeface="Calibri" pitchFamily="34" charset="-120"/>
              </a:rPr>
              <a:t>Les fournisseurs de modèles génératifs doivent marquer les sorties (texte, image, audio, vidéo) comme générées par IA — format machine-readable (watermark).</a:t>
            </a:r>
            <a:endParaRPr lang="en-US" sz="1200" dirty="0"/>
          </a:p>
        </p:txBody>
      </p:sp>
      <p:sp>
        <p:nvSpPr>
          <p:cNvPr id="20" name="Shape 18"/>
          <p:cNvSpPr/>
          <p:nvPr/>
        </p:nvSpPr>
        <p:spPr>
          <a:xfrm>
            <a:off x="548640" y="4389120"/>
            <a:ext cx="11064240" cy="9601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1" name="Shape 19"/>
          <p:cNvSpPr/>
          <p:nvPr/>
        </p:nvSpPr>
        <p:spPr>
          <a:xfrm>
            <a:off x="548640" y="4389120"/>
            <a:ext cx="109728" cy="960120"/>
          </a:xfrm>
          <a:prstGeom prst="rect">
            <a:avLst/>
          </a:prstGeom>
          <a:solidFill>
            <a:srgbClr val="D4AF37"/>
          </a:solidFill>
          <a:ln w="12700">
            <a:solidFill>
              <a:srgbClr val="D4AF37"/>
            </a:solidFill>
            <a:prstDash val="solid"/>
          </a:ln>
        </p:spPr>
      </p:sp>
      <p:sp>
        <p:nvSpPr>
          <p:cNvPr id="22" name="Text 20"/>
          <p:cNvSpPr/>
          <p:nvPr/>
        </p:nvSpPr>
        <p:spPr>
          <a:xfrm>
            <a:off x="868680" y="4480560"/>
            <a:ext cx="1463040" cy="365760"/>
          </a:xfrm>
          <a:prstGeom prst="rect">
            <a:avLst/>
          </a:prstGeom>
          <a:noFill/>
          <a:ln/>
        </p:spPr>
        <p:txBody>
          <a:bodyPr wrap="square" lIns="0" tIns="0" rIns="0" bIns="0" rtlCol="0" anchor="ctr"/>
          <a:lstStyle/>
          <a:p>
            <a:pPr indent="0" marL="0">
              <a:buNone/>
            </a:pPr>
            <a:r>
              <a:rPr lang="en-US" sz="1300" b="1" dirty="0">
                <a:solidFill>
                  <a:srgbClr val="D4AF37"/>
                </a:solidFill>
                <a:latin typeface="Calibri" pitchFamily="34" charset="0"/>
                <a:ea typeface="Calibri" pitchFamily="34" charset="-122"/>
                <a:cs typeface="Calibri" pitchFamily="34" charset="-120"/>
              </a:rPr>
              <a:t>Art. 50.3</a:t>
            </a:r>
            <a:endParaRPr lang="en-US" sz="1300" dirty="0"/>
          </a:p>
        </p:txBody>
      </p:sp>
      <p:sp>
        <p:nvSpPr>
          <p:cNvPr id="23" name="Text 21"/>
          <p:cNvSpPr/>
          <p:nvPr/>
        </p:nvSpPr>
        <p:spPr>
          <a:xfrm>
            <a:off x="868680" y="4800600"/>
            <a:ext cx="4572000" cy="457200"/>
          </a:xfrm>
          <a:prstGeom prst="rect">
            <a:avLst/>
          </a:prstGeom>
          <a:noFill/>
          <a:ln/>
        </p:spPr>
        <p:txBody>
          <a:bodyPr wrap="square" lIns="0" tIns="0" rIns="0" bIns="0" rtlCol="0" anchor="ctr"/>
          <a:lstStyle/>
          <a:p>
            <a:pPr indent="0" marL="0">
              <a:buNone/>
            </a:pPr>
            <a:r>
              <a:rPr lang="en-US" sz="1400" b="1" dirty="0">
                <a:solidFill>
                  <a:srgbClr val="0E1F3D"/>
                </a:solidFill>
                <a:latin typeface="Calibri" pitchFamily="34" charset="0"/>
                <a:ea typeface="Calibri" pitchFamily="34" charset="-122"/>
                <a:cs typeface="Calibri" pitchFamily="34" charset="-120"/>
              </a:rPr>
              <a:t>Reconnaissance d'émotions / catégorisation biométrique</a:t>
            </a:r>
            <a:endParaRPr lang="en-US" sz="1400" dirty="0"/>
          </a:p>
        </p:txBody>
      </p:sp>
      <p:sp>
        <p:nvSpPr>
          <p:cNvPr id="24" name="Text 22"/>
          <p:cNvSpPr/>
          <p:nvPr/>
        </p:nvSpPr>
        <p:spPr>
          <a:xfrm>
            <a:off x="5669280" y="4526280"/>
            <a:ext cx="5760720" cy="685800"/>
          </a:xfrm>
          <a:prstGeom prst="rect">
            <a:avLst/>
          </a:prstGeom>
          <a:noFill/>
          <a:ln/>
        </p:spPr>
        <p:txBody>
          <a:bodyPr wrap="square" lIns="0" tIns="0" rIns="0" bIns="0" rtlCol="0" anchor="ctr"/>
          <a:lstStyle/>
          <a:p>
            <a:pPr indent="0" marL="0">
              <a:buNone/>
            </a:pPr>
            <a:r>
              <a:rPr lang="en-US" sz="1200" dirty="0">
                <a:solidFill>
                  <a:srgbClr val="1A2332"/>
                </a:solidFill>
                <a:latin typeface="Calibri" pitchFamily="34" charset="0"/>
                <a:ea typeface="Calibri" pitchFamily="34" charset="-122"/>
                <a:cs typeface="Calibri" pitchFamily="34" charset="-120"/>
              </a:rPr>
              <a:t>Les utilisateurs des systèmes doivent être informés du traitement de leurs données biométriques.</a:t>
            </a:r>
            <a:endParaRPr lang="en-US" sz="1200" dirty="0"/>
          </a:p>
        </p:txBody>
      </p:sp>
      <p:sp>
        <p:nvSpPr>
          <p:cNvPr id="25" name="Shape 23"/>
          <p:cNvSpPr/>
          <p:nvPr/>
        </p:nvSpPr>
        <p:spPr>
          <a:xfrm>
            <a:off x="548640" y="5486400"/>
            <a:ext cx="11064240" cy="960120"/>
          </a:xfrm>
          <a:prstGeom prst="rect">
            <a:avLst/>
          </a:prstGeom>
          <a:solidFill>
            <a:srgbClr val="FFFFFF"/>
          </a:solidFill>
          <a:ln w="12700">
            <a:solidFill>
              <a:srgbClr val="F2F4F7"/>
            </a:solidFill>
            <a:prstDash val="solid"/>
          </a:ln>
          <a:effectLst>
            <a:outerShdw sx="100000" sy="100000" kx="0" ky="0" algn="bl" rotWithShape="0" blurRad="101600" dist="25400" dir="5400000">
              <a:srgbClr val="000000">
                <a:alpha val="12000"/>
              </a:srgbClr>
            </a:outerShdw>
          </a:effectLst>
        </p:spPr>
      </p:sp>
      <p:sp>
        <p:nvSpPr>
          <p:cNvPr id="26" name="Shape 24"/>
          <p:cNvSpPr/>
          <p:nvPr/>
        </p:nvSpPr>
        <p:spPr>
          <a:xfrm>
            <a:off x="548640" y="5486400"/>
            <a:ext cx="109728" cy="960120"/>
          </a:xfrm>
          <a:prstGeom prst="rect">
            <a:avLst/>
          </a:prstGeom>
          <a:solidFill>
            <a:srgbClr val="D4AF37"/>
          </a:solidFill>
          <a:ln w="12700">
            <a:solidFill>
              <a:srgbClr val="D4AF37"/>
            </a:solidFill>
            <a:prstDash val="solid"/>
          </a:ln>
        </p:spPr>
      </p:sp>
      <p:sp>
        <p:nvSpPr>
          <p:cNvPr id="27" name="Text 25"/>
          <p:cNvSpPr/>
          <p:nvPr/>
        </p:nvSpPr>
        <p:spPr>
          <a:xfrm>
            <a:off x="868680" y="5577840"/>
            <a:ext cx="1463040" cy="365760"/>
          </a:xfrm>
          <a:prstGeom prst="rect">
            <a:avLst/>
          </a:prstGeom>
          <a:noFill/>
          <a:ln/>
        </p:spPr>
        <p:txBody>
          <a:bodyPr wrap="square" lIns="0" tIns="0" rIns="0" bIns="0" rtlCol="0" anchor="ctr"/>
          <a:lstStyle/>
          <a:p>
            <a:pPr indent="0" marL="0">
              <a:buNone/>
            </a:pPr>
            <a:r>
              <a:rPr lang="en-US" sz="1300" b="1" dirty="0">
                <a:solidFill>
                  <a:srgbClr val="D4AF37"/>
                </a:solidFill>
                <a:latin typeface="Calibri" pitchFamily="34" charset="0"/>
                <a:ea typeface="Calibri" pitchFamily="34" charset="-122"/>
                <a:cs typeface="Calibri" pitchFamily="34" charset="-120"/>
              </a:rPr>
              <a:t>Art. 50.4</a:t>
            </a:r>
            <a:endParaRPr lang="en-US" sz="1300" dirty="0"/>
          </a:p>
        </p:txBody>
      </p:sp>
      <p:sp>
        <p:nvSpPr>
          <p:cNvPr id="28" name="Text 26"/>
          <p:cNvSpPr/>
          <p:nvPr/>
        </p:nvSpPr>
        <p:spPr>
          <a:xfrm>
            <a:off x="868680" y="5897880"/>
            <a:ext cx="4572000" cy="457200"/>
          </a:xfrm>
          <a:prstGeom prst="rect">
            <a:avLst/>
          </a:prstGeom>
          <a:noFill/>
          <a:ln/>
        </p:spPr>
        <p:txBody>
          <a:bodyPr wrap="square" lIns="0" tIns="0" rIns="0" bIns="0" rtlCol="0" anchor="ctr"/>
          <a:lstStyle/>
          <a:p>
            <a:pPr indent="0" marL="0">
              <a:buNone/>
            </a:pPr>
            <a:r>
              <a:rPr lang="en-US" sz="1400" b="1" dirty="0">
                <a:solidFill>
                  <a:srgbClr val="0E1F3D"/>
                </a:solidFill>
                <a:latin typeface="Calibri" pitchFamily="34" charset="0"/>
                <a:ea typeface="Calibri" pitchFamily="34" charset="-122"/>
                <a:cs typeface="Calibri" pitchFamily="34" charset="-120"/>
              </a:rPr>
              <a:t>Deepfake &amp; contenu manipulé</a:t>
            </a:r>
            <a:endParaRPr lang="en-US" sz="1400" dirty="0"/>
          </a:p>
        </p:txBody>
      </p:sp>
      <p:sp>
        <p:nvSpPr>
          <p:cNvPr id="29" name="Text 27"/>
          <p:cNvSpPr/>
          <p:nvPr/>
        </p:nvSpPr>
        <p:spPr>
          <a:xfrm>
            <a:off x="5669280" y="5623560"/>
            <a:ext cx="5760720" cy="685800"/>
          </a:xfrm>
          <a:prstGeom prst="rect">
            <a:avLst/>
          </a:prstGeom>
          <a:noFill/>
          <a:ln/>
        </p:spPr>
        <p:txBody>
          <a:bodyPr wrap="square" lIns="0" tIns="0" rIns="0" bIns="0" rtlCol="0" anchor="ctr"/>
          <a:lstStyle/>
          <a:p>
            <a:pPr indent="0" marL="0">
              <a:buNone/>
            </a:pPr>
            <a:r>
              <a:rPr lang="en-US" sz="1200" dirty="0">
                <a:solidFill>
                  <a:srgbClr val="1A2332"/>
                </a:solidFill>
                <a:latin typeface="Calibri" pitchFamily="34" charset="0"/>
                <a:ea typeface="Calibri" pitchFamily="34" charset="-122"/>
                <a:cs typeface="Calibri" pitchFamily="34" charset="-120"/>
              </a:rPr>
              <a:t>Tout deepfake doit être clairement labellisé comme 'généré ou manipulé artificiellement', sauf exceptions très strictes (satire, art, sécurité publique).</a:t>
            </a:r>
            <a:endParaRPr lang="en-US" sz="12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28</Slides>
  <Notes>28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vector>
  </TitlesOfParts>
  <Company>Agentic Commerce Framework — acfstandard.com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Introduire la gouvernance IA en 30 minutes</dc:title>
  <dc:subject>PptxGenJS Presentation</dc:subject>
  <dc:creator>Vincent Dorange</dc:creator>
  <cp:lastModifiedBy>Vincent Dorange</cp:lastModifiedBy>
  <cp:revision>1</cp:revision>
  <dcterms:created xsi:type="dcterms:W3CDTF">2026-05-10T20:09:35Z</dcterms:created>
  <dcterms:modified xsi:type="dcterms:W3CDTF">2026-05-10T20:09:35Z</dcterms:modified>
</cp:coreProperties>
</file>